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a:solidFill>
                  <a:srgbClr val="FFFFFF"/>
                </a:solidFill>
                <a:latin typeface="Barlow Condensed"/>
              </a:defRPr>
            </a:pPr>
            <a:r>
              <a:rPr lang="en-GB" sz="1000" b="0" i="0" u="none" strike="noStrike">
                <a:solidFill>
                  <a:srgbClr val="FFFFFF"/>
                </a:solidFill>
                <a:latin typeface="Barlow Condensed"/>
              </a:rPr>
              <a:t>Revenue (£m)</a:t>
            </a:r>
          </a:p>
        </c:rich>
      </c:tx>
      <c:overlay val="0"/>
    </c:title>
    <c:autoTitleDeleted val="0"/>
    <c:plotArea>
      <c:layout/>
      <c:barChart>
        <c:barDir val="col"/>
        <c:grouping val="clustered"/>
        <c:varyColors val="0"/>
        <c:ser>
          <c:idx val="0"/>
          <c:order val="0"/>
          <c:tx>
            <c:strRef>
              <c:f>Sheet1!$B$1</c:f>
              <c:strCache>
                <c:ptCount val="1"/>
                <c:pt idx="0">
                  <c:v>Revenue</c:v>
                </c:pt>
              </c:strCache>
            </c:strRef>
          </c:tx>
          <c:spPr>
            <a:solidFill>
              <a:srgbClr val="FFFFFF"/>
            </a:solidFill>
            <a:effectLst/>
          </c:spPr>
          <c:invertIfNegative val="0"/>
          <c:dPt>
            <c:idx val="0"/>
            <c:invertIfNegative val="0"/>
            <c:bubble3D val="0"/>
            <c:extLst>
              <c:ext xmlns:c16="http://schemas.microsoft.com/office/drawing/2014/chart" uri="{C3380CC4-5D6E-409C-BE32-E72D297353CC}">
                <c16:uniqueId val="{00000000-1C52-490B-89F3-EFCC77A86A07}"/>
              </c:ext>
            </c:extLst>
          </c:dPt>
          <c:dPt>
            <c:idx val="1"/>
            <c:invertIfNegative val="0"/>
            <c:bubble3D val="0"/>
            <c:extLst>
              <c:ext xmlns:c16="http://schemas.microsoft.com/office/drawing/2014/chart" uri="{C3380CC4-5D6E-409C-BE32-E72D297353CC}">
                <c16:uniqueId val="{00000001-1C52-490B-89F3-EFCC77A86A07}"/>
              </c:ext>
            </c:extLst>
          </c:dPt>
          <c:dPt>
            <c:idx val="2"/>
            <c:invertIfNegative val="0"/>
            <c:bubble3D val="0"/>
            <c:extLst>
              <c:ext xmlns:c16="http://schemas.microsoft.com/office/drawing/2014/chart" uri="{C3380CC4-5D6E-409C-BE32-E72D297353CC}">
                <c16:uniqueId val="{00000002-1C52-490B-89F3-EFCC77A86A07}"/>
              </c:ext>
            </c:extLst>
          </c:dPt>
          <c:dPt>
            <c:idx val="3"/>
            <c:invertIfNegative val="0"/>
            <c:bubble3D val="0"/>
            <c:spPr>
              <a:solidFill>
                <a:srgbClr val="34D4C2"/>
              </a:solidFill>
              <a:effectLst/>
            </c:spPr>
            <c:extLst>
              <c:ext xmlns:c16="http://schemas.microsoft.com/office/drawing/2014/chart" uri="{C3380CC4-5D6E-409C-BE32-E72D297353CC}">
                <c16:uniqueId val="{00000004-1C52-490B-89F3-EFCC77A86A07}"/>
              </c:ext>
            </c:extLst>
          </c:dPt>
          <c:dLbls>
            <c:numFmt formatCode="0.00" sourceLinked="0"/>
            <c:spPr>
              <a:noFill/>
              <a:ln>
                <a:noFill/>
              </a:ln>
              <a:effectLst/>
            </c:spPr>
            <c:txPr>
              <a:bodyPr/>
              <a:lstStyle/>
              <a:p>
                <a:pPr>
                  <a:defRPr sz="900" b="0" i="0" u="none" strike="noStrike">
                    <a:solidFill>
                      <a:srgbClr val="FFFFFF"/>
                    </a:solidFill>
                    <a:latin typeface="Barl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FY2022</c:v>
                </c:pt>
                <c:pt idx="1">
                  <c:v>FY2023</c:v>
                </c:pt>
                <c:pt idx="2">
                  <c:v>FY2024</c:v>
                </c:pt>
                <c:pt idx="3">
                  <c:v>FY2025</c:v>
                </c:pt>
              </c:strCache>
            </c:strRef>
          </c:cat>
          <c:val>
            <c:numRef>
              <c:f>Sheet1!$B$2:$B$5</c:f>
              <c:numCache>
                <c:formatCode>General</c:formatCode>
                <c:ptCount val="4"/>
                <c:pt idx="0">
                  <c:v>16.95</c:v>
                </c:pt>
                <c:pt idx="1">
                  <c:v>16.38</c:v>
                </c:pt>
                <c:pt idx="2">
                  <c:v>16.71</c:v>
                </c:pt>
                <c:pt idx="3">
                  <c:v>16.7</c:v>
                </c:pt>
              </c:numCache>
            </c:numRef>
          </c:val>
          <c:extLst>
            <c:ext xmlns:c16="http://schemas.microsoft.com/office/drawing/2014/chart" uri="{C3380CC4-5D6E-409C-BE32-E72D297353CC}">
              <c16:uniqueId val="{00000005-1C52-490B-89F3-EFCC77A86A07}"/>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200" b="0" i="0" u="none" strike="noStrike">
                <a:solidFill>
                  <a:srgbClr val="9990AA"/>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3D2B5E"/>
              </a:solidFill>
              <a:prstDash val="solid"/>
              <a:round/>
            </a:ln>
          </c:spPr>
        </c:majorGridlines>
        <c:numFmt formatCode="General" sourceLinked="0"/>
        <c:majorTickMark val="out"/>
        <c:minorTickMark val="none"/>
        <c:tickLblPos val="nextTo"/>
        <c:spPr>
          <a:ln w="12700" cap="flat">
            <a:noFill/>
            <a:prstDash val="solid"/>
            <a:round/>
          </a:ln>
        </c:spPr>
        <c:txPr>
          <a:bodyPr/>
          <a:lstStyle/>
          <a:p>
            <a:pPr>
              <a:defRPr sz="1200" b="0" i="0" u="none" strike="noStrike">
                <a:solidFill>
                  <a:srgbClr val="9990AA"/>
                </a:solidFill>
                <a:latin typeface="Arial"/>
              </a:defRPr>
            </a:pPr>
            <a:endParaRPr lang="en-US"/>
          </a:p>
        </c:txPr>
        <c:crossAx val="2094734554"/>
        <c:crosses val="autoZero"/>
        <c:crossBetween val="between"/>
      </c:valAx>
      <c:spPr>
        <a:solidFill>
          <a:srgbClr val="281B3F"/>
        </a:solidFill>
        <a:ln>
          <a:noFill/>
        </a:ln>
        <a:effectLst/>
      </c:spPr>
    </c:plotArea>
    <c:plotVisOnly val="1"/>
    <c:dispBlanksAs val="span"/>
    <c:showDLblsOverMax val="1"/>
  </c:chart>
  <c:spPr>
    <a:solidFill>
      <a:srgbClr val="281B3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a:solidFill>
                  <a:srgbClr val="FFFFFF"/>
                </a:solidFill>
                <a:latin typeface="Barlow Condensed"/>
              </a:defRPr>
            </a:pPr>
            <a:r>
              <a:rPr lang="en-GB" sz="1000" b="0" i="0" u="none" strike="noStrike">
                <a:solidFill>
                  <a:srgbClr val="FFFFFF"/>
                </a:solidFill>
                <a:latin typeface="Barlow Condensed"/>
              </a:rPr>
              <a:t>Adj. EBITDA (£m)</a:t>
            </a:r>
          </a:p>
        </c:rich>
      </c:tx>
      <c:overlay val="0"/>
    </c:title>
    <c:autoTitleDeleted val="0"/>
    <c:plotArea>
      <c:layout/>
      <c:barChart>
        <c:barDir val="col"/>
        <c:grouping val="clustered"/>
        <c:varyColors val="0"/>
        <c:ser>
          <c:idx val="0"/>
          <c:order val="0"/>
          <c:tx>
            <c:strRef>
              <c:f>Sheet1!$B$1</c:f>
              <c:strCache>
                <c:ptCount val="1"/>
                <c:pt idx="0">
                  <c:v>Adj. EBITDA</c:v>
                </c:pt>
              </c:strCache>
            </c:strRef>
          </c:tx>
          <c:spPr>
            <a:solidFill>
              <a:srgbClr val="FFFFFF"/>
            </a:solidFill>
            <a:effectLst/>
          </c:spPr>
          <c:invertIfNegative val="0"/>
          <c:dPt>
            <c:idx val="0"/>
            <c:invertIfNegative val="0"/>
            <c:bubble3D val="0"/>
            <c:extLst>
              <c:ext xmlns:c16="http://schemas.microsoft.com/office/drawing/2014/chart" uri="{C3380CC4-5D6E-409C-BE32-E72D297353CC}">
                <c16:uniqueId val="{00000000-106F-4C66-938C-70EB924DF930}"/>
              </c:ext>
            </c:extLst>
          </c:dPt>
          <c:dPt>
            <c:idx val="1"/>
            <c:invertIfNegative val="0"/>
            <c:bubble3D val="0"/>
            <c:extLst>
              <c:ext xmlns:c16="http://schemas.microsoft.com/office/drawing/2014/chart" uri="{C3380CC4-5D6E-409C-BE32-E72D297353CC}">
                <c16:uniqueId val="{00000001-106F-4C66-938C-70EB924DF930}"/>
              </c:ext>
            </c:extLst>
          </c:dPt>
          <c:dPt>
            <c:idx val="2"/>
            <c:invertIfNegative val="0"/>
            <c:bubble3D val="0"/>
            <c:extLst>
              <c:ext xmlns:c16="http://schemas.microsoft.com/office/drawing/2014/chart" uri="{C3380CC4-5D6E-409C-BE32-E72D297353CC}">
                <c16:uniqueId val="{00000002-106F-4C66-938C-70EB924DF930}"/>
              </c:ext>
            </c:extLst>
          </c:dPt>
          <c:dPt>
            <c:idx val="3"/>
            <c:invertIfNegative val="0"/>
            <c:bubble3D val="0"/>
            <c:spPr>
              <a:solidFill>
                <a:srgbClr val="34D4C2"/>
              </a:solidFill>
              <a:effectLst/>
            </c:spPr>
            <c:extLst>
              <c:ext xmlns:c16="http://schemas.microsoft.com/office/drawing/2014/chart" uri="{C3380CC4-5D6E-409C-BE32-E72D297353CC}">
                <c16:uniqueId val="{00000004-106F-4C66-938C-70EB924DF930}"/>
              </c:ext>
            </c:extLst>
          </c:dPt>
          <c:dLbls>
            <c:numFmt formatCode="0.00" sourceLinked="0"/>
            <c:spPr>
              <a:noFill/>
              <a:ln>
                <a:noFill/>
              </a:ln>
              <a:effectLst/>
            </c:spPr>
            <c:txPr>
              <a:bodyPr/>
              <a:lstStyle/>
              <a:p>
                <a:pPr>
                  <a:defRPr sz="900" b="0" i="0" u="none" strike="noStrike">
                    <a:solidFill>
                      <a:srgbClr val="FFFFFF"/>
                    </a:solidFill>
                    <a:latin typeface="Barl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FY2022</c:v>
                </c:pt>
                <c:pt idx="1">
                  <c:v>FY2023</c:v>
                </c:pt>
                <c:pt idx="2">
                  <c:v>FY2024</c:v>
                </c:pt>
                <c:pt idx="3">
                  <c:v>FY2025</c:v>
                </c:pt>
              </c:strCache>
            </c:strRef>
          </c:cat>
          <c:val>
            <c:numRef>
              <c:f>Sheet1!$B$2:$B$5</c:f>
              <c:numCache>
                <c:formatCode>General</c:formatCode>
                <c:ptCount val="4"/>
                <c:pt idx="0">
                  <c:v>1.96</c:v>
                </c:pt>
                <c:pt idx="1">
                  <c:v>1.64</c:v>
                </c:pt>
                <c:pt idx="2">
                  <c:v>1.51</c:v>
                </c:pt>
                <c:pt idx="3">
                  <c:v>1.48</c:v>
                </c:pt>
              </c:numCache>
            </c:numRef>
          </c:val>
          <c:extLst>
            <c:ext xmlns:c16="http://schemas.microsoft.com/office/drawing/2014/chart" uri="{C3380CC4-5D6E-409C-BE32-E72D297353CC}">
              <c16:uniqueId val="{00000005-106F-4C66-938C-70EB924DF930}"/>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200" b="0" i="0" u="none" strike="noStrike">
                <a:solidFill>
                  <a:srgbClr val="9990AA"/>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3D2B5E"/>
              </a:solidFill>
              <a:prstDash val="solid"/>
              <a:round/>
            </a:ln>
          </c:spPr>
        </c:majorGridlines>
        <c:numFmt formatCode="General" sourceLinked="0"/>
        <c:majorTickMark val="out"/>
        <c:minorTickMark val="none"/>
        <c:tickLblPos val="nextTo"/>
        <c:spPr>
          <a:ln w="12700" cap="flat">
            <a:noFill/>
            <a:prstDash val="solid"/>
            <a:round/>
          </a:ln>
        </c:spPr>
        <c:txPr>
          <a:bodyPr/>
          <a:lstStyle/>
          <a:p>
            <a:pPr>
              <a:defRPr sz="1200" b="0" i="0" u="none" strike="noStrike">
                <a:solidFill>
                  <a:srgbClr val="9990AA"/>
                </a:solidFill>
                <a:latin typeface="Arial"/>
              </a:defRPr>
            </a:pPr>
            <a:endParaRPr lang="en-US"/>
          </a:p>
        </c:txPr>
        <c:crossAx val="2094734554"/>
        <c:crosses val="autoZero"/>
        <c:crossBetween val="between"/>
      </c:valAx>
      <c:spPr>
        <a:solidFill>
          <a:srgbClr val="281B3F"/>
        </a:solidFill>
        <a:ln>
          <a:noFill/>
        </a:ln>
        <a:effectLst/>
      </c:spPr>
    </c:plotArea>
    <c:plotVisOnly val="1"/>
    <c:dispBlanksAs val="span"/>
    <c:showDLblsOverMax val="1"/>
  </c:chart>
  <c:spPr>
    <a:solidFill>
      <a:srgbClr val="281B3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891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5F4F7"/>
        </a:solidFill>
        <a:effectLst/>
      </p:bgPr>
    </p:bg>
    <p:spTree>
      <p:nvGrpSpPr>
        <p:cNvPr id="1" name=""/>
        <p:cNvGrpSpPr/>
        <p:nvPr/>
      </p:nvGrpSpPr>
      <p:grpSpPr>
        <a:xfrm>
          <a:off x="0" y="0"/>
          <a:ext cx="0" cy="0"/>
          <a:chOff x="0" y="0"/>
          <a:chExt cx="0" cy="0"/>
        </a:xfrm>
      </p:grpSpPr>
      <p:sp>
        <p:nvSpPr>
          <p:cNvPr id="2" name="Shape 0"/>
          <p:cNvSpPr/>
          <p:nvPr/>
        </p:nvSpPr>
        <p:spPr>
          <a:xfrm>
            <a:off x="5212080" y="0"/>
            <a:ext cx="3931920" cy="5143500"/>
          </a:xfrm>
          <a:prstGeom prst="rect">
            <a:avLst/>
          </a:prstGeom>
          <a:solidFill>
            <a:srgbClr val="281B3F"/>
          </a:solidFill>
          <a:ln w="12700">
            <a:solidFill>
              <a:srgbClr val="281B3F"/>
            </a:solidFill>
            <a:prstDash val="solid"/>
          </a:ln>
        </p:spPr>
        <p:txBody>
          <a:bodyPr/>
          <a:lstStyle/>
          <a:p>
            <a:endParaRPr lang="en-GB"/>
          </a:p>
        </p:txBody>
      </p:sp>
      <p:sp>
        <p:nvSpPr>
          <p:cNvPr id="3" name="Shape 1"/>
          <p:cNvSpPr/>
          <p:nvPr/>
        </p:nvSpPr>
        <p:spPr>
          <a:xfrm rot="360000">
            <a:off x="4434840" y="-548640"/>
            <a:ext cx="960120" cy="6400800"/>
          </a:xfrm>
          <a:prstGeom prst="rect">
            <a:avLst/>
          </a:prstGeom>
          <a:solidFill>
            <a:srgbClr val="F5F4F7"/>
          </a:solidFill>
          <a:ln w="12700">
            <a:solidFill>
              <a:srgbClr val="F5F4F7"/>
            </a:solidFill>
            <a:prstDash val="solid"/>
          </a:ln>
        </p:spPr>
        <p:txBody>
          <a:bodyPr/>
          <a:lstStyle/>
          <a:p>
            <a:endParaRPr lang="en-GB"/>
          </a:p>
        </p:txBody>
      </p:sp>
      <p:sp>
        <p:nvSpPr>
          <p:cNvPr id="4" name="Shape 2"/>
          <p:cNvSpPr/>
          <p:nvPr/>
        </p:nvSpPr>
        <p:spPr>
          <a:xfrm>
            <a:off x="0" y="5006340"/>
            <a:ext cx="9144000" cy="137160"/>
          </a:xfrm>
          <a:prstGeom prst="rect">
            <a:avLst/>
          </a:prstGeom>
          <a:solidFill>
            <a:srgbClr val="34D4C2"/>
          </a:solidFill>
          <a:ln w="12700">
            <a:solidFill>
              <a:srgbClr val="34D4C2"/>
            </a:solidFill>
            <a:prstDash val="solid"/>
          </a:ln>
        </p:spPr>
        <p:txBody>
          <a:bodyPr/>
          <a:lstStyle/>
          <a:p>
            <a:endParaRPr lang="en-GB"/>
          </a:p>
        </p:txBody>
      </p:sp>
      <p:sp>
        <p:nvSpPr>
          <p:cNvPr id="5" name="Text 3"/>
          <p:cNvSpPr/>
          <p:nvPr/>
        </p:nvSpPr>
        <p:spPr>
          <a:xfrm>
            <a:off x="411480" y="347472"/>
            <a:ext cx="4572000" cy="228600"/>
          </a:xfrm>
          <a:prstGeom prst="rect">
            <a:avLst/>
          </a:prstGeom>
          <a:noFill/>
          <a:ln/>
        </p:spPr>
        <p:txBody>
          <a:bodyPr wrap="square" lIns="0" tIns="0" rIns="0" bIns="0" rtlCol="0" anchor="ctr"/>
          <a:lstStyle/>
          <a:p>
            <a:pPr marL="0" indent="0">
              <a:buNone/>
            </a:pPr>
            <a:r>
              <a:rPr lang="en-US" sz="700" b="1" kern="0" spc="200" dirty="0">
                <a:solidFill>
                  <a:srgbClr val="281B3F"/>
                </a:solidFill>
                <a:latin typeface="Barlow Condensed" pitchFamily="34" charset="0"/>
                <a:ea typeface="Barlow Condensed" pitchFamily="34" charset="-122"/>
                <a:cs typeface="Barlow Condensed" pitchFamily="34" charset="-120"/>
              </a:rPr>
              <a:t>INFORMATION MEMORANDUM  ·  STRICTLY CONFIDENTIAL</a:t>
            </a:r>
            <a:endParaRPr lang="en-US" sz="700" dirty="0"/>
          </a:p>
        </p:txBody>
      </p:sp>
      <p:sp>
        <p:nvSpPr>
          <p:cNvPr id="6" name="Text 4"/>
          <p:cNvSpPr/>
          <p:nvPr/>
        </p:nvSpPr>
        <p:spPr>
          <a:xfrm>
            <a:off x="411480" y="749808"/>
            <a:ext cx="4663440" cy="713232"/>
          </a:xfrm>
          <a:prstGeom prst="rect">
            <a:avLst/>
          </a:prstGeom>
          <a:noFill/>
          <a:ln/>
        </p:spPr>
        <p:txBody>
          <a:bodyPr wrap="square" lIns="0" tIns="0" rIns="0" bIns="0" rtlCol="0" anchor="ctr"/>
          <a:lstStyle/>
          <a:p>
            <a:pPr marL="0" indent="0">
              <a:buNone/>
            </a:pPr>
            <a:r>
              <a:rPr lang="en-US" sz="4200" b="1" dirty="0">
                <a:solidFill>
                  <a:srgbClr val="281B3F"/>
                </a:solidFill>
                <a:latin typeface="Barlow Condensed" pitchFamily="34" charset="0"/>
                <a:ea typeface="Barlow Condensed" pitchFamily="34" charset="-122"/>
                <a:cs typeface="Barlow Condensed" pitchFamily="34" charset="-120"/>
              </a:rPr>
              <a:t>2 Recycling</a:t>
            </a:r>
            <a:endParaRPr lang="en-US" sz="4200" dirty="0"/>
          </a:p>
        </p:txBody>
      </p:sp>
      <p:sp>
        <p:nvSpPr>
          <p:cNvPr id="7" name="Text 5"/>
          <p:cNvSpPr/>
          <p:nvPr/>
        </p:nvSpPr>
        <p:spPr>
          <a:xfrm>
            <a:off x="411480" y="1435608"/>
            <a:ext cx="4663440" cy="685800"/>
          </a:xfrm>
          <a:prstGeom prst="rect">
            <a:avLst/>
          </a:prstGeom>
          <a:noFill/>
          <a:ln/>
        </p:spPr>
        <p:txBody>
          <a:bodyPr wrap="square" lIns="0" tIns="0" rIns="0" bIns="0" rtlCol="0" anchor="ctr"/>
          <a:lstStyle/>
          <a:p>
            <a:pPr marL="0" indent="0">
              <a:buNone/>
            </a:pPr>
            <a:r>
              <a:rPr lang="en-US" sz="4200" b="1" dirty="0">
                <a:solidFill>
                  <a:srgbClr val="281B3F"/>
                </a:solidFill>
                <a:latin typeface="Barlow Condensed" pitchFamily="34" charset="0"/>
                <a:ea typeface="Barlow Condensed" pitchFamily="34" charset="-122"/>
                <a:cs typeface="Barlow Condensed" pitchFamily="34" charset="-120"/>
              </a:rPr>
              <a:t>Limited</a:t>
            </a:r>
            <a:endParaRPr lang="en-US" sz="4200" dirty="0"/>
          </a:p>
        </p:txBody>
      </p:sp>
      <p:sp>
        <p:nvSpPr>
          <p:cNvPr id="8" name="Text 6"/>
          <p:cNvSpPr/>
          <p:nvPr/>
        </p:nvSpPr>
        <p:spPr>
          <a:xfrm>
            <a:off x="411480" y="2212848"/>
            <a:ext cx="4572000" cy="475488"/>
          </a:xfrm>
          <a:prstGeom prst="rect">
            <a:avLst/>
          </a:prstGeom>
          <a:noFill/>
          <a:ln/>
        </p:spPr>
        <p:txBody>
          <a:bodyPr wrap="square" lIns="0" tIns="0" rIns="0" bIns="0" rtlCol="0" anchor="ctr"/>
          <a:lstStyle/>
          <a:p>
            <a:pPr marL="0" indent="0">
              <a:buNone/>
            </a:pPr>
            <a:r>
              <a:rPr lang="en-US" sz="950" dirty="0">
                <a:solidFill>
                  <a:srgbClr val="281B3F"/>
                </a:solidFill>
                <a:latin typeface="Barlow" pitchFamily="34" charset="0"/>
                <a:ea typeface="Barlow" pitchFamily="34" charset="-122"/>
                <a:cs typeface="Barlow" pitchFamily="34" charset="-120"/>
              </a:rPr>
              <a:t>Specialist metal recycling business serving aerospace, automotive,</a:t>
            </a:r>
            <a:endParaRPr lang="en-US" sz="950" dirty="0"/>
          </a:p>
          <a:p>
            <a:pPr marL="0" indent="0">
              <a:buNone/>
            </a:pPr>
            <a:r>
              <a:rPr lang="en-US" sz="950" dirty="0">
                <a:solidFill>
                  <a:srgbClr val="281B3F"/>
                </a:solidFill>
                <a:latin typeface="Barlow" pitchFamily="34" charset="0"/>
                <a:ea typeface="Barlow" pitchFamily="34" charset="-122"/>
                <a:cs typeface="Barlow" pitchFamily="34" charset="-120"/>
              </a:rPr>
              <a:t>energy and manufacturing sectors since 2002</a:t>
            </a:r>
            <a:endParaRPr lang="en-US" sz="950" dirty="0"/>
          </a:p>
        </p:txBody>
      </p:sp>
      <p:sp>
        <p:nvSpPr>
          <p:cNvPr id="9" name="Shape 7"/>
          <p:cNvSpPr/>
          <p:nvPr/>
        </p:nvSpPr>
        <p:spPr>
          <a:xfrm>
            <a:off x="411480" y="2798064"/>
            <a:ext cx="502920" cy="64008"/>
          </a:xfrm>
          <a:prstGeom prst="rect">
            <a:avLst/>
          </a:prstGeom>
          <a:solidFill>
            <a:srgbClr val="34D4C2"/>
          </a:solidFill>
          <a:ln w="12700">
            <a:solidFill>
              <a:srgbClr val="34D4C2"/>
            </a:solidFill>
            <a:prstDash val="solid"/>
          </a:ln>
        </p:spPr>
        <p:txBody>
          <a:bodyPr/>
          <a:lstStyle/>
          <a:p>
            <a:endParaRPr lang="en-GB"/>
          </a:p>
        </p:txBody>
      </p:sp>
      <p:sp>
        <p:nvSpPr>
          <p:cNvPr id="10" name="Text 8"/>
          <p:cNvSpPr/>
          <p:nvPr/>
        </p:nvSpPr>
        <p:spPr>
          <a:xfrm>
            <a:off x="411480" y="2980944"/>
            <a:ext cx="4572000" cy="228600"/>
          </a:xfrm>
          <a:prstGeom prst="rect">
            <a:avLst/>
          </a:prstGeom>
          <a:noFill/>
          <a:ln/>
        </p:spPr>
        <p:txBody>
          <a:bodyPr wrap="square" lIns="0" tIns="0" rIns="0" bIns="0" rtlCol="0" anchor="ctr"/>
          <a:lstStyle/>
          <a:p>
            <a:pPr marL="0" indent="0">
              <a:buNone/>
            </a:pPr>
            <a:r>
              <a:rPr lang="en-US" sz="850" dirty="0">
                <a:solidFill>
                  <a:srgbClr val="9990AA"/>
                </a:solidFill>
                <a:latin typeface="Barlow" pitchFamily="34" charset="0"/>
                <a:ea typeface="Barlow" pitchFamily="34" charset="-122"/>
                <a:cs typeface="Barlow" pitchFamily="34" charset="-120"/>
              </a:rPr>
              <a:t>Prepared by Sarala Systems  ·  FY2025  ·  Not for distribution</a:t>
            </a:r>
            <a:endParaRPr lang="en-US" sz="850" dirty="0"/>
          </a:p>
        </p:txBody>
      </p:sp>
      <p:sp>
        <p:nvSpPr>
          <p:cNvPr id="11" name="Shape 9"/>
          <p:cNvSpPr/>
          <p:nvPr/>
        </p:nvSpPr>
        <p:spPr>
          <a:xfrm>
            <a:off x="411480" y="3337560"/>
            <a:ext cx="45720" cy="384048"/>
          </a:xfrm>
          <a:prstGeom prst="rect">
            <a:avLst/>
          </a:prstGeom>
          <a:solidFill>
            <a:srgbClr val="34D4C2"/>
          </a:solidFill>
          <a:ln w="12700">
            <a:solidFill>
              <a:srgbClr val="34D4C2"/>
            </a:solidFill>
            <a:prstDash val="solid"/>
          </a:ln>
        </p:spPr>
        <p:txBody>
          <a:bodyPr/>
          <a:lstStyle/>
          <a:p>
            <a:endParaRPr lang="en-GB"/>
          </a:p>
        </p:txBody>
      </p:sp>
      <p:sp>
        <p:nvSpPr>
          <p:cNvPr id="12" name="Text 10"/>
          <p:cNvSpPr/>
          <p:nvPr/>
        </p:nvSpPr>
        <p:spPr>
          <a:xfrm>
            <a:off x="548640" y="3337560"/>
            <a:ext cx="2011680" cy="237744"/>
          </a:xfrm>
          <a:prstGeom prst="rect">
            <a:avLst/>
          </a:prstGeom>
          <a:noFill/>
          <a:ln/>
        </p:spPr>
        <p:txBody>
          <a:bodyPr wrap="square" lIns="0" tIns="0" rIns="0" bIns="0" rtlCol="0" anchor="ctr"/>
          <a:lstStyle/>
          <a:p>
            <a:pPr marL="0" indent="0">
              <a:buNone/>
            </a:pPr>
            <a:r>
              <a:rPr lang="en-US" sz="1600" b="1" dirty="0">
                <a:solidFill>
                  <a:srgbClr val="281B3F"/>
                </a:solidFill>
                <a:latin typeface="Barlow Condensed" pitchFamily="34" charset="0"/>
                <a:ea typeface="Barlow Condensed" pitchFamily="34" charset="-122"/>
                <a:cs typeface="Barlow Condensed" pitchFamily="34" charset="-120"/>
              </a:rPr>
              <a:t>£16.7m</a:t>
            </a:r>
            <a:endParaRPr lang="en-US" sz="1600" dirty="0"/>
          </a:p>
        </p:txBody>
      </p:sp>
      <p:sp>
        <p:nvSpPr>
          <p:cNvPr id="13" name="Text 11"/>
          <p:cNvSpPr/>
          <p:nvPr/>
        </p:nvSpPr>
        <p:spPr>
          <a:xfrm>
            <a:off x="548640" y="3566160"/>
            <a:ext cx="2286000" cy="164592"/>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Revenue FY2025</a:t>
            </a:r>
            <a:endParaRPr lang="en-US" sz="750" dirty="0"/>
          </a:p>
        </p:txBody>
      </p:sp>
      <p:sp>
        <p:nvSpPr>
          <p:cNvPr id="14" name="Shape 12"/>
          <p:cNvSpPr/>
          <p:nvPr/>
        </p:nvSpPr>
        <p:spPr>
          <a:xfrm>
            <a:off x="411480" y="3867912"/>
            <a:ext cx="45720" cy="384048"/>
          </a:xfrm>
          <a:prstGeom prst="rect">
            <a:avLst/>
          </a:prstGeom>
          <a:solidFill>
            <a:srgbClr val="34D4C2"/>
          </a:solidFill>
          <a:ln w="12700">
            <a:solidFill>
              <a:srgbClr val="34D4C2"/>
            </a:solidFill>
            <a:prstDash val="solid"/>
          </a:ln>
        </p:spPr>
        <p:txBody>
          <a:bodyPr/>
          <a:lstStyle/>
          <a:p>
            <a:endParaRPr lang="en-GB"/>
          </a:p>
        </p:txBody>
      </p:sp>
      <p:sp>
        <p:nvSpPr>
          <p:cNvPr id="15" name="Text 13"/>
          <p:cNvSpPr/>
          <p:nvPr/>
        </p:nvSpPr>
        <p:spPr>
          <a:xfrm>
            <a:off x="548640" y="3867912"/>
            <a:ext cx="2011680" cy="237744"/>
          </a:xfrm>
          <a:prstGeom prst="rect">
            <a:avLst/>
          </a:prstGeom>
          <a:noFill/>
          <a:ln/>
        </p:spPr>
        <p:txBody>
          <a:bodyPr wrap="square" lIns="0" tIns="0" rIns="0" bIns="0" rtlCol="0" anchor="ctr"/>
          <a:lstStyle/>
          <a:p>
            <a:pPr marL="0" indent="0">
              <a:buNone/>
            </a:pPr>
            <a:r>
              <a:rPr lang="en-US" sz="1600" b="1" dirty="0">
                <a:solidFill>
                  <a:srgbClr val="281B3F"/>
                </a:solidFill>
                <a:latin typeface="Barlow Condensed" pitchFamily="34" charset="0"/>
                <a:ea typeface="Barlow Condensed" pitchFamily="34" charset="-122"/>
                <a:cs typeface="Barlow Condensed" pitchFamily="34" charset="-120"/>
              </a:rPr>
              <a:t>£1.5m</a:t>
            </a:r>
            <a:endParaRPr lang="en-US" sz="1600" dirty="0"/>
          </a:p>
        </p:txBody>
      </p:sp>
      <p:sp>
        <p:nvSpPr>
          <p:cNvPr id="16" name="Text 14"/>
          <p:cNvSpPr/>
          <p:nvPr/>
        </p:nvSpPr>
        <p:spPr>
          <a:xfrm>
            <a:off x="548640" y="4096512"/>
            <a:ext cx="2286000" cy="164592"/>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Adj. EBITDA FY2025</a:t>
            </a:r>
            <a:endParaRPr lang="en-US" sz="750" dirty="0"/>
          </a:p>
        </p:txBody>
      </p:sp>
      <p:sp>
        <p:nvSpPr>
          <p:cNvPr id="17" name="Shape 15"/>
          <p:cNvSpPr/>
          <p:nvPr/>
        </p:nvSpPr>
        <p:spPr>
          <a:xfrm>
            <a:off x="411480" y="4398264"/>
            <a:ext cx="45720" cy="384048"/>
          </a:xfrm>
          <a:prstGeom prst="rect">
            <a:avLst/>
          </a:prstGeom>
          <a:solidFill>
            <a:srgbClr val="34D4C2"/>
          </a:solidFill>
          <a:ln w="12700">
            <a:solidFill>
              <a:srgbClr val="34D4C2"/>
            </a:solidFill>
            <a:prstDash val="solid"/>
          </a:ln>
        </p:spPr>
        <p:txBody>
          <a:bodyPr/>
          <a:lstStyle/>
          <a:p>
            <a:endParaRPr lang="en-GB"/>
          </a:p>
        </p:txBody>
      </p:sp>
      <p:sp>
        <p:nvSpPr>
          <p:cNvPr id="18" name="Text 16"/>
          <p:cNvSpPr/>
          <p:nvPr/>
        </p:nvSpPr>
        <p:spPr>
          <a:xfrm>
            <a:off x="548640" y="4398264"/>
            <a:ext cx="2011680" cy="237744"/>
          </a:xfrm>
          <a:prstGeom prst="rect">
            <a:avLst/>
          </a:prstGeom>
          <a:noFill/>
          <a:ln/>
        </p:spPr>
        <p:txBody>
          <a:bodyPr wrap="square" lIns="0" tIns="0" rIns="0" bIns="0" rtlCol="0" anchor="ctr"/>
          <a:lstStyle/>
          <a:p>
            <a:pPr marL="0" indent="0">
              <a:buNone/>
            </a:pPr>
            <a:r>
              <a:rPr lang="en-US" sz="1600" b="1" dirty="0">
                <a:solidFill>
                  <a:srgbClr val="281B3F"/>
                </a:solidFill>
                <a:latin typeface="Barlow Condensed" pitchFamily="34" charset="0"/>
                <a:ea typeface="Barlow Condensed" pitchFamily="34" charset="-122"/>
                <a:cs typeface="Barlow Condensed" pitchFamily="34" charset="-120"/>
              </a:rPr>
              <a:t>8.9%</a:t>
            </a:r>
            <a:endParaRPr lang="en-US" sz="1600" dirty="0"/>
          </a:p>
        </p:txBody>
      </p:sp>
      <p:sp>
        <p:nvSpPr>
          <p:cNvPr id="19" name="Text 17"/>
          <p:cNvSpPr/>
          <p:nvPr/>
        </p:nvSpPr>
        <p:spPr>
          <a:xfrm>
            <a:off x="548640" y="4626864"/>
            <a:ext cx="2286000" cy="164592"/>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EBITDA Margin</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4F7"/>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Investment Highlights  ·  Why Invest in 2 Recycling Limited</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60120"/>
            <a:ext cx="2679192" cy="1691640"/>
          </a:xfrm>
          <a:prstGeom prst="rect">
            <a:avLst/>
          </a:prstGeom>
          <a:solidFill>
            <a:srgbClr val="FFFFFF"/>
          </a:solidFill>
          <a:ln w="12700">
            <a:solidFill>
              <a:srgbClr val="FFFFFF"/>
            </a:solidFill>
            <a:prstDash val="solid"/>
          </a:ln>
        </p:spPr>
        <p:txBody>
          <a:bodyPr/>
          <a:lstStyle/>
          <a:p>
            <a:endParaRPr lang="en-GB"/>
          </a:p>
        </p:txBody>
      </p:sp>
      <p:sp>
        <p:nvSpPr>
          <p:cNvPr id="7" name="Shape 5"/>
          <p:cNvSpPr/>
          <p:nvPr/>
        </p:nvSpPr>
        <p:spPr>
          <a:xfrm>
            <a:off x="411480" y="960120"/>
            <a:ext cx="347472" cy="1691640"/>
          </a:xfrm>
          <a:prstGeom prst="rect">
            <a:avLst/>
          </a:prstGeom>
          <a:solidFill>
            <a:srgbClr val="281B3F"/>
          </a:solidFill>
          <a:ln w="12700">
            <a:solidFill>
              <a:srgbClr val="281B3F"/>
            </a:solidFill>
            <a:prstDash val="solid"/>
          </a:ln>
        </p:spPr>
        <p:txBody>
          <a:bodyPr/>
          <a:lstStyle/>
          <a:p>
            <a:endParaRPr lang="en-GB"/>
          </a:p>
        </p:txBody>
      </p:sp>
      <p:sp>
        <p:nvSpPr>
          <p:cNvPr id="8" name="Text 6"/>
          <p:cNvSpPr/>
          <p:nvPr/>
        </p:nvSpPr>
        <p:spPr>
          <a:xfrm>
            <a:off x="411480" y="960120"/>
            <a:ext cx="347472" cy="1691640"/>
          </a:xfrm>
          <a:prstGeom prst="rect">
            <a:avLst/>
          </a:prstGeom>
          <a:noFill/>
          <a:ln/>
        </p:spPr>
        <p:txBody>
          <a:bodyPr wrap="square" lIns="0" tIns="0" rIns="0" bIns="0" rtlCol="0" anchor="ctr"/>
          <a:lstStyle/>
          <a:p>
            <a:pPr marL="0" indent="0" algn="ctr">
              <a:buNone/>
            </a:pPr>
            <a:r>
              <a:rPr lang="en-US" sz="1400" b="1" dirty="0">
                <a:solidFill>
                  <a:srgbClr val="34D4C2"/>
                </a:solidFill>
                <a:latin typeface="Barlow Condensed" pitchFamily="34" charset="0"/>
                <a:ea typeface="Barlow Condensed" pitchFamily="34" charset="-122"/>
                <a:cs typeface="Barlow Condensed" pitchFamily="34" charset="-120"/>
              </a:rPr>
              <a:t>01</a:t>
            </a:r>
            <a:endParaRPr lang="en-US" sz="1400" dirty="0"/>
          </a:p>
        </p:txBody>
      </p:sp>
      <p:sp>
        <p:nvSpPr>
          <p:cNvPr id="9" name="Text 7"/>
          <p:cNvSpPr/>
          <p:nvPr/>
        </p:nvSpPr>
        <p:spPr>
          <a:xfrm>
            <a:off x="850392" y="1051560"/>
            <a:ext cx="2148840" cy="256032"/>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The Opportunity</a:t>
            </a:r>
            <a:endParaRPr lang="en-US" sz="1200" dirty="0"/>
          </a:p>
        </p:txBody>
      </p:sp>
      <p:sp>
        <p:nvSpPr>
          <p:cNvPr id="10" name="Text 8"/>
          <p:cNvSpPr/>
          <p:nvPr/>
        </p:nvSpPr>
        <p:spPr>
          <a:xfrm>
            <a:off x="850392" y="1344168"/>
            <a:ext cx="2148840" cy="1216152"/>
          </a:xfrm>
          <a:prstGeom prst="rect">
            <a:avLst/>
          </a:prstGeom>
          <a:noFill/>
          <a:ln/>
        </p:spPr>
        <p:txBody>
          <a:bodyPr wrap="square" lIns="0" tIns="0" rIns="0" bIns="0" rtlCol="0" anchor="t"/>
          <a:lstStyle/>
          <a:p>
            <a:pPr marL="0" indent="0">
              <a:buNone/>
            </a:pPr>
            <a:r>
              <a:rPr lang="en-US" sz="1000" dirty="0">
                <a:solidFill>
                  <a:srgbClr val="444444"/>
                </a:solidFill>
                <a:latin typeface="Barlow" pitchFamily="34" charset="0"/>
                <a:ea typeface="Barlow" pitchFamily="34" charset="-122"/>
                <a:cs typeface="Barlow" pitchFamily="34" charset="-120"/>
              </a:rPr>
              <a:t>2 Recycling Limited operates as one of the standout specialists in a crowded metal recycling market — focused on high-specification, high-value non-ferrous and alloy grades where certification and traceability carry a margin premium.</a:t>
            </a:r>
            <a:endParaRPr lang="en-US" sz="1000" dirty="0"/>
          </a:p>
        </p:txBody>
      </p:sp>
      <p:sp>
        <p:nvSpPr>
          <p:cNvPr id="11" name="Shape 9"/>
          <p:cNvSpPr/>
          <p:nvPr/>
        </p:nvSpPr>
        <p:spPr>
          <a:xfrm>
            <a:off x="3246120" y="960120"/>
            <a:ext cx="2679192" cy="1691640"/>
          </a:xfrm>
          <a:prstGeom prst="rect">
            <a:avLst/>
          </a:prstGeom>
          <a:solidFill>
            <a:srgbClr val="FFFFFF"/>
          </a:solidFill>
          <a:ln w="12700">
            <a:solidFill>
              <a:srgbClr val="FFFFFF"/>
            </a:solidFill>
            <a:prstDash val="solid"/>
          </a:ln>
        </p:spPr>
        <p:txBody>
          <a:bodyPr/>
          <a:lstStyle/>
          <a:p>
            <a:endParaRPr lang="en-GB"/>
          </a:p>
        </p:txBody>
      </p:sp>
      <p:sp>
        <p:nvSpPr>
          <p:cNvPr id="12" name="Shape 10"/>
          <p:cNvSpPr/>
          <p:nvPr/>
        </p:nvSpPr>
        <p:spPr>
          <a:xfrm>
            <a:off x="3246120" y="960120"/>
            <a:ext cx="347472" cy="1691640"/>
          </a:xfrm>
          <a:prstGeom prst="rect">
            <a:avLst/>
          </a:prstGeom>
          <a:solidFill>
            <a:srgbClr val="281B3F"/>
          </a:solidFill>
          <a:ln w="12700">
            <a:solidFill>
              <a:srgbClr val="281B3F"/>
            </a:solidFill>
            <a:prstDash val="solid"/>
          </a:ln>
        </p:spPr>
        <p:txBody>
          <a:bodyPr/>
          <a:lstStyle/>
          <a:p>
            <a:endParaRPr lang="en-GB"/>
          </a:p>
        </p:txBody>
      </p:sp>
      <p:sp>
        <p:nvSpPr>
          <p:cNvPr id="13" name="Text 11"/>
          <p:cNvSpPr/>
          <p:nvPr/>
        </p:nvSpPr>
        <p:spPr>
          <a:xfrm>
            <a:off x="3246120" y="960120"/>
            <a:ext cx="347472" cy="1691640"/>
          </a:xfrm>
          <a:prstGeom prst="rect">
            <a:avLst/>
          </a:prstGeom>
          <a:noFill/>
          <a:ln/>
        </p:spPr>
        <p:txBody>
          <a:bodyPr wrap="square" lIns="0" tIns="0" rIns="0" bIns="0" rtlCol="0" anchor="ctr"/>
          <a:lstStyle/>
          <a:p>
            <a:pPr marL="0" indent="0" algn="ctr">
              <a:buNone/>
            </a:pPr>
            <a:r>
              <a:rPr lang="en-US" sz="1400" b="1" dirty="0">
                <a:solidFill>
                  <a:srgbClr val="34D4C2"/>
                </a:solidFill>
                <a:latin typeface="Barlow Condensed" pitchFamily="34" charset="0"/>
                <a:ea typeface="Barlow Condensed" pitchFamily="34" charset="-122"/>
                <a:cs typeface="Barlow Condensed" pitchFamily="34" charset="-120"/>
              </a:rPr>
              <a:t>02</a:t>
            </a:r>
            <a:endParaRPr lang="en-US" sz="1400" dirty="0"/>
          </a:p>
        </p:txBody>
      </p:sp>
      <p:sp>
        <p:nvSpPr>
          <p:cNvPr id="14" name="Text 12"/>
          <p:cNvSpPr/>
          <p:nvPr/>
        </p:nvSpPr>
        <p:spPr>
          <a:xfrm>
            <a:off x="3685032" y="1051560"/>
            <a:ext cx="2148840" cy="256032"/>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The Market</a:t>
            </a:r>
            <a:endParaRPr lang="en-US" sz="1200" dirty="0"/>
          </a:p>
        </p:txBody>
      </p:sp>
      <p:sp>
        <p:nvSpPr>
          <p:cNvPr id="15" name="Text 13"/>
          <p:cNvSpPr/>
          <p:nvPr/>
        </p:nvSpPr>
        <p:spPr>
          <a:xfrm>
            <a:off x="3685032" y="1344168"/>
            <a:ext cx="2148840" cy="1216152"/>
          </a:xfrm>
          <a:prstGeom prst="rect">
            <a:avLst/>
          </a:prstGeom>
          <a:noFill/>
          <a:ln/>
        </p:spPr>
        <p:txBody>
          <a:bodyPr wrap="square" lIns="0" tIns="0" rIns="0" bIns="0" rtlCol="0" anchor="t"/>
          <a:lstStyle/>
          <a:p>
            <a:pPr marL="0" indent="0">
              <a:buNone/>
            </a:pPr>
            <a:r>
              <a:rPr lang="en-US" sz="1000" dirty="0">
                <a:solidFill>
                  <a:srgbClr val="444444"/>
                </a:solidFill>
                <a:latin typeface="Barlow" pitchFamily="34" charset="0"/>
                <a:ea typeface="Barlow" pitchFamily="34" charset="-122"/>
                <a:cs typeface="Barlow" pitchFamily="34" charset="-120"/>
              </a:rPr>
              <a:t>The UK metals recycling sector processes 11.6 million tonnes annually, valued at £7bn by the BMRA. Structural shift toward ESG-driven procurement and EAF-based domestic manufacturing is creating sustained demand for certified, high-specification recycling partners.</a:t>
            </a:r>
            <a:endParaRPr lang="en-US" sz="1000" dirty="0"/>
          </a:p>
        </p:txBody>
      </p:sp>
      <p:sp>
        <p:nvSpPr>
          <p:cNvPr id="16" name="Shape 14"/>
          <p:cNvSpPr/>
          <p:nvPr/>
        </p:nvSpPr>
        <p:spPr>
          <a:xfrm>
            <a:off x="6080760" y="960120"/>
            <a:ext cx="2679192" cy="1691640"/>
          </a:xfrm>
          <a:prstGeom prst="rect">
            <a:avLst/>
          </a:prstGeom>
          <a:solidFill>
            <a:srgbClr val="FFFFFF"/>
          </a:solidFill>
          <a:ln w="12700">
            <a:solidFill>
              <a:srgbClr val="FFFFFF"/>
            </a:solidFill>
            <a:prstDash val="solid"/>
          </a:ln>
        </p:spPr>
        <p:txBody>
          <a:bodyPr/>
          <a:lstStyle/>
          <a:p>
            <a:endParaRPr lang="en-GB"/>
          </a:p>
        </p:txBody>
      </p:sp>
      <p:sp>
        <p:nvSpPr>
          <p:cNvPr id="17" name="Shape 15"/>
          <p:cNvSpPr/>
          <p:nvPr/>
        </p:nvSpPr>
        <p:spPr>
          <a:xfrm>
            <a:off x="6080760" y="960120"/>
            <a:ext cx="347472" cy="1691640"/>
          </a:xfrm>
          <a:prstGeom prst="rect">
            <a:avLst/>
          </a:prstGeom>
          <a:solidFill>
            <a:srgbClr val="281B3F"/>
          </a:solidFill>
          <a:ln w="12700">
            <a:solidFill>
              <a:srgbClr val="281B3F"/>
            </a:solidFill>
            <a:prstDash val="solid"/>
          </a:ln>
        </p:spPr>
        <p:txBody>
          <a:bodyPr/>
          <a:lstStyle/>
          <a:p>
            <a:endParaRPr lang="en-GB"/>
          </a:p>
        </p:txBody>
      </p:sp>
      <p:sp>
        <p:nvSpPr>
          <p:cNvPr id="18" name="Text 16"/>
          <p:cNvSpPr/>
          <p:nvPr/>
        </p:nvSpPr>
        <p:spPr>
          <a:xfrm>
            <a:off x="6080760" y="960120"/>
            <a:ext cx="347472" cy="1691640"/>
          </a:xfrm>
          <a:prstGeom prst="rect">
            <a:avLst/>
          </a:prstGeom>
          <a:noFill/>
          <a:ln/>
        </p:spPr>
        <p:txBody>
          <a:bodyPr wrap="square" lIns="0" tIns="0" rIns="0" bIns="0" rtlCol="0" anchor="ctr"/>
          <a:lstStyle/>
          <a:p>
            <a:pPr marL="0" indent="0" algn="ctr">
              <a:buNone/>
            </a:pPr>
            <a:r>
              <a:rPr lang="en-US" sz="1400" b="1" dirty="0">
                <a:solidFill>
                  <a:srgbClr val="34D4C2"/>
                </a:solidFill>
                <a:latin typeface="Barlow Condensed" pitchFamily="34" charset="0"/>
                <a:ea typeface="Barlow Condensed" pitchFamily="34" charset="-122"/>
                <a:cs typeface="Barlow Condensed" pitchFamily="34" charset="-120"/>
              </a:rPr>
              <a:t>03</a:t>
            </a:r>
            <a:endParaRPr lang="en-US" sz="1400" dirty="0"/>
          </a:p>
        </p:txBody>
      </p:sp>
      <p:sp>
        <p:nvSpPr>
          <p:cNvPr id="19" name="Text 17"/>
          <p:cNvSpPr/>
          <p:nvPr/>
        </p:nvSpPr>
        <p:spPr>
          <a:xfrm>
            <a:off x="6519672" y="1051560"/>
            <a:ext cx="2148840" cy="256032"/>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ESG &amp; Accreditation</a:t>
            </a:r>
            <a:endParaRPr lang="en-US" sz="1200" dirty="0"/>
          </a:p>
        </p:txBody>
      </p:sp>
      <p:sp>
        <p:nvSpPr>
          <p:cNvPr id="20" name="Text 18"/>
          <p:cNvSpPr/>
          <p:nvPr/>
        </p:nvSpPr>
        <p:spPr>
          <a:xfrm>
            <a:off x="6519672" y="1344168"/>
            <a:ext cx="2148840" cy="1216152"/>
          </a:xfrm>
          <a:prstGeom prst="rect">
            <a:avLst/>
          </a:prstGeom>
          <a:noFill/>
          <a:ln/>
        </p:spPr>
        <p:txBody>
          <a:bodyPr wrap="square" lIns="0" tIns="0" rIns="0" bIns="0" rtlCol="0" anchor="t"/>
          <a:lstStyle/>
          <a:p>
            <a:pPr marL="0" indent="0">
              <a:buNone/>
            </a:pPr>
            <a:r>
              <a:rPr lang="en-US" sz="1000" dirty="0">
                <a:solidFill>
                  <a:srgbClr val="444444"/>
                </a:solidFill>
                <a:latin typeface="Barlow" pitchFamily="34" charset="0"/>
                <a:ea typeface="Barlow" pitchFamily="34" charset="-122"/>
                <a:cs typeface="Barlow" pitchFamily="34" charset="-120"/>
              </a:rPr>
              <a:t>2 Recycling Limited has achieved certified carbon neutral status every year from 2021 through 2025 — among the first in the UK scrap metal industry to do so. Carbon neutral certification is increasingly a mandatory procurement requirement across aerospace, automotive and energy clients.</a:t>
            </a:r>
            <a:endParaRPr lang="en-US" sz="1000" dirty="0"/>
          </a:p>
        </p:txBody>
      </p:sp>
      <p:sp>
        <p:nvSpPr>
          <p:cNvPr id="21" name="Shape 19"/>
          <p:cNvSpPr/>
          <p:nvPr/>
        </p:nvSpPr>
        <p:spPr>
          <a:xfrm>
            <a:off x="411480" y="2807208"/>
            <a:ext cx="2679192" cy="1691640"/>
          </a:xfrm>
          <a:prstGeom prst="rect">
            <a:avLst/>
          </a:prstGeom>
          <a:solidFill>
            <a:srgbClr val="FFFFFF"/>
          </a:solidFill>
          <a:ln w="12700">
            <a:solidFill>
              <a:srgbClr val="FFFFFF"/>
            </a:solidFill>
            <a:prstDash val="solid"/>
          </a:ln>
        </p:spPr>
        <p:txBody>
          <a:bodyPr/>
          <a:lstStyle/>
          <a:p>
            <a:endParaRPr lang="en-GB"/>
          </a:p>
        </p:txBody>
      </p:sp>
      <p:sp>
        <p:nvSpPr>
          <p:cNvPr id="22" name="Shape 20"/>
          <p:cNvSpPr/>
          <p:nvPr/>
        </p:nvSpPr>
        <p:spPr>
          <a:xfrm>
            <a:off x="411480" y="2807208"/>
            <a:ext cx="347472" cy="1691640"/>
          </a:xfrm>
          <a:prstGeom prst="rect">
            <a:avLst/>
          </a:prstGeom>
          <a:solidFill>
            <a:srgbClr val="281B3F"/>
          </a:solidFill>
          <a:ln w="12700">
            <a:solidFill>
              <a:srgbClr val="281B3F"/>
            </a:solidFill>
            <a:prstDash val="solid"/>
          </a:ln>
        </p:spPr>
        <p:txBody>
          <a:bodyPr/>
          <a:lstStyle/>
          <a:p>
            <a:endParaRPr lang="en-GB"/>
          </a:p>
        </p:txBody>
      </p:sp>
      <p:sp>
        <p:nvSpPr>
          <p:cNvPr id="23" name="Text 21"/>
          <p:cNvSpPr/>
          <p:nvPr/>
        </p:nvSpPr>
        <p:spPr>
          <a:xfrm>
            <a:off x="411480" y="2807208"/>
            <a:ext cx="347472" cy="1691640"/>
          </a:xfrm>
          <a:prstGeom prst="rect">
            <a:avLst/>
          </a:prstGeom>
          <a:noFill/>
          <a:ln/>
        </p:spPr>
        <p:txBody>
          <a:bodyPr wrap="square" lIns="0" tIns="0" rIns="0" bIns="0" rtlCol="0" anchor="ctr"/>
          <a:lstStyle/>
          <a:p>
            <a:pPr marL="0" indent="0" algn="ctr">
              <a:buNone/>
            </a:pPr>
            <a:r>
              <a:rPr lang="en-US" sz="1400" b="1" dirty="0">
                <a:solidFill>
                  <a:srgbClr val="34D4C2"/>
                </a:solidFill>
                <a:latin typeface="Barlow Condensed" pitchFamily="34" charset="0"/>
                <a:ea typeface="Barlow Condensed" pitchFamily="34" charset="-122"/>
                <a:cs typeface="Barlow Condensed" pitchFamily="34" charset="-120"/>
              </a:rPr>
              <a:t>04</a:t>
            </a:r>
            <a:endParaRPr lang="en-US" sz="1400" dirty="0"/>
          </a:p>
        </p:txBody>
      </p:sp>
      <p:sp>
        <p:nvSpPr>
          <p:cNvPr id="24" name="Text 22"/>
          <p:cNvSpPr/>
          <p:nvPr/>
        </p:nvSpPr>
        <p:spPr>
          <a:xfrm>
            <a:off x="850392" y="2898648"/>
            <a:ext cx="2148840" cy="256032"/>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The Team</a:t>
            </a:r>
            <a:endParaRPr lang="en-US" sz="1200" dirty="0"/>
          </a:p>
        </p:txBody>
      </p:sp>
      <p:sp>
        <p:nvSpPr>
          <p:cNvPr id="25" name="Text 23"/>
          <p:cNvSpPr/>
          <p:nvPr/>
        </p:nvSpPr>
        <p:spPr>
          <a:xfrm>
            <a:off x="850392" y="3191256"/>
            <a:ext cx="2148840" cy="1216152"/>
          </a:xfrm>
          <a:prstGeom prst="rect">
            <a:avLst/>
          </a:prstGeom>
          <a:noFill/>
          <a:ln/>
        </p:spPr>
        <p:txBody>
          <a:bodyPr wrap="square" lIns="0" tIns="0" rIns="0" bIns="0" rtlCol="0" anchor="t"/>
          <a:lstStyle/>
          <a:p>
            <a:pPr marL="0" indent="0">
              <a:buNone/>
            </a:pPr>
            <a:r>
              <a:rPr lang="en-US" sz="1000" dirty="0">
                <a:solidFill>
                  <a:srgbClr val="444444"/>
                </a:solidFill>
                <a:latin typeface="Barlow" pitchFamily="34" charset="0"/>
                <a:ea typeface="Barlow" pitchFamily="34" charset="-122"/>
                <a:cs typeface="Barlow" pitchFamily="34" charset="-120"/>
              </a:rPr>
              <a:t>The management team's decisions have helped maintain a strong position with existing customers and allowed the Company to win new work. Supported by CorpAcq's NED infrastructure, including Jon Callaghan who brings 20+ years of environmental and industrial services leadership.</a:t>
            </a:r>
            <a:endParaRPr lang="en-US" sz="1000" dirty="0"/>
          </a:p>
        </p:txBody>
      </p:sp>
      <p:sp>
        <p:nvSpPr>
          <p:cNvPr id="26" name="Shape 24"/>
          <p:cNvSpPr/>
          <p:nvPr/>
        </p:nvSpPr>
        <p:spPr>
          <a:xfrm>
            <a:off x="3246120" y="2807208"/>
            <a:ext cx="2679192" cy="1691640"/>
          </a:xfrm>
          <a:prstGeom prst="rect">
            <a:avLst/>
          </a:prstGeom>
          <a:solidFill>
            <a:srgbClr val="FFFFFF"/>
          </a:solidFill>
          <a:ln w="12700">
            <a:solidFill>
              <a:srgbClr val="FFFFFF"/>
            </a:solidFill>
            <a:prstDash val="solid"/>
          </a:ln>
        </p:spPr>
        <p:txBody>
          <a:bodyPr/>
          <a:lstStyle/>
          <a:p>
            <a:endParaRPr lang="en-GB"/>
          </a:p>
        </p:txBody>
      </p:sp>
      <p:sp>
        <p:nvSpPr>
          <p:cNvPr id="27" name="Shape 25"/>
          <p:cNvSpPr/>
          <p:nvPr/>
        </p:nvSpPr>
        <p:spPr>
          <a:xfrm>
            <a:off x="3246120" y="2807208"/>
            <a:ext cx="347472" cy="1691640"/>
          </a:xfrm>
          <a:prstGeom prst="rect">
            <a:avLst/>
          </a:prstGeom>
          <a:solidFill>
            <a:srgbClr val="281B3F"/>
          </a:solidFill>
          <a:ln w="12700">
            <a:solidFill>
              <a:srgbClr val="281B3F"/>
            </a:solidFill>
            <a:prstDash val="solid"/>
          </a:ln>
        </p:spPr>
        <p:txBody>
          <a:bodyPr/>
          <a:lstStyle/>
          <a:p>
            <a:endParaRPr lang="en-GB"/>
          </a:p>
        </p:txBody>
      </p:sp>
      <p:sp>
        <p:nvSpPr>
          <p:cNvPr id="28" name="Text 26"/>
          <p:cNvSpPr/>
          <p:nvPr/>
        </p:nvSpPr>
        <p:spPr>
          <a:xfrm>
            <a:off x="3246120" y="2807208"/>
            <a:ext cx="347472" cy="1691640"/>
          </a:xfrm>
          <a:prstGeom prst="rect">
            <a:avLst/>
          </a:prstGeom>
          <a:noFill/>
          <a:ln/>
        </p:spPr>
        <p:txBody>
          <a:bodyPr wrap="square" lIns="0" tIns="0" rIns="0" bIns="0" rtlCol="0" anchor="ctr"/>
          <a:lstStyle/>
          <a:p>
            <a:pPr marL="0" indent="0" algn="ctr">
              <a:buNone/>
            </a:pPr>
            <a:r>
              <a:rPr lang="en-US" sz="1400" b="1" dirty="0">
                <a:solidFill>
                  <a:srgbClr val="34D4C2"/>
                </a:solidFill>
                <a:latin typeface="Barlow Condensed" pitchFamily="34" charset="0"/>
                <a:ea typeface="Barlow Condensed" pitchFamily="34" charset="-122"/>
                <a:cs typeface="Barlow Condensed" pitchFamily="34" charset="-120"/>
              </a:rPr>
              <a:t>05</a:t>
            </a:r>
            <a:endParaRPr lang="en-US" sz="1400" dirty="0"/>
          </a:p>
        </p:txBody>
      </p:sp>
      <p:sp>
        <p:nvSpPr>
          <p:cNvPr id="29" name="Text 27"/>
          <p:cNvSpPr/>
          <p:nvPr/>
        </p:nvSpPr>
        <p:spPr>
          <a:xfrm>
            <a:off x="3685032" y="2898648"/>
            <a:ext cx="2148840" cy="256032"/>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Financial Strength</a:t>
            </a:r>
            <a:endParaRPr lang="en-US" sz="1200" dirty="0"/>
          </a:p>
        </p:txBody>
      </p:sp>
      <p:sp>
        <p:nvSpPr>
          <p:cNvPr id="30" name="Text 28"/>
          <p:cNvSpPr/>
          <p:nvPr/>
        </p:nvSpPr>
        <p:spPr>
          <a:xfrm>
            <a:off x="3685032" y="3191256"/>
            <a:ext cx="2148840" cy="1216152"/>
          </a:xfrm>
          <a:prstGeom prst="rect">
            <a:avLst/>
          </a:prstGeom>
          <a:noFill/>
          <a:ln/>
        </p:spPr>
        <p:txBody>
          <a:bodyPr wrap="square" lIns="0" tIns="0" rIns="0" bIns="0" rtlCol="0" anchor="t"/>
          <a:lstStyle/>
          <a:p>
            <a:pPr marL="0" indent="0">
              <a:buNone/>
            </a:pPr>
            <a:r>
              <a:rPr lang="en-US" sz="1000" dirty="0">
                <a:solidFill>
                  <a:srgbClr val="444444"/>
                </a:solidFill>
                <a:latin typeface="Barlow" pitchFamily="34" charset="0"/>
                <a:ea typeface="Barlow" pitchFamily="34" charset="-122"/>
                <a:cs typeface="Barlow" pitchFamily="34" charset="-120"/>
              </a:rPr>
              <a:t>Consistent revenue of £16.7m and EBITDA of £1.5m across FY2024 and FY2025. Net Debt/EBITDA of 0.1x reflects a near debt-free balance sheet. Conservative financial management with CorpAcq group backing.</a:t>
            </a:r>
            <a:endParaRPr lang="en-US" sz="1000" dirty="0"/>
          </a:p>
        </p:txBody>
      </p:sp>
      <p:sp>
        <p:nvSpPr>
          <p:cNvPr id="31" name="Shape 29"/>
          <p:cNvSpPr/>
          <p:nvPr/>
        </p:nvSpPr>
        <p:spPr>
          <a:xfrm>
            <a:off x="6080760" y="2807208"/>
            <a:ext cx="2679192" cy="1691640"/>
          </a:xfrm>
          <a:prstGeom prst="rect">
            <a:avLst/>
          </a:prstGeom>
          <a:solidFill>
            <a:srgbClr val="FFFFFF"/>
          </a:solidFill>
          <a:ln w="12700">
            <a:solidFill>
              <a:srgbClr val="FFFFFF"/>
            </a:solidFill>
            <a:prstDash val="solid"/>
          </a:ln>
        </p:spPr>
        <p:txBody>
          <a:bodyPr/>
          <a:lstStyle/>
          <a:p>
            <a:endParaRPr lang="en-GB"/>
          </a:p>
        </p:txBody>
      </p:sp>
      <p:sp>
        <p:nvSpPr>
          <p:cNvPr id="32" name="Shape 30"/>
          <p:cNvSpPr/>
          <p:nvPr/>
        </p:nvSpPr>
        <p:spPr>
          <a:xfrm>
            <a:off x="6080760" y="2807208"/>
            <a:ext cx="347472" cy="1691640"/>
          </a:xfrm>
          <a:prstGeom prst="rect">
            <a:avLst/>
          </a:prstGeom>
          <a:solidFill>
            <a:srgbClr val="281B3F"/>
          </a:solidFill>
          <a:ln w="12700">
            <a:solidFill>
              <a:srgbClr val="281B3F"/>
            </a:solidFill>
            <a:prstDash val="solid"/>
          </a:ln>
        </p:spPr>
        <p:txBody>
          <a:bodyPr/>
          <a:lstStyle/>
          <a:p>
            <a:endParaRPr lang="en-GB"/>
          </a:p>
        </p:txBody>
      </p:sp>
      <p:sp>
        <p:nvSpPr>
          <p:cNvPr id="33" name="Text 31"/>
          <p:cNvSpPr/>
          <p:nvPr/>
        </p:nvSpPr>
        <p:spPr>
          <a:xfrm>
            <a:off x="6080760" y="2807208"/>
            <a:ext cx="347472" cy="1691640"/>
          </a:xfrm>
          <a:prstGeom prst="rect">
            <a:avLst/>
          </a:prstGeom>
          <a:noFill/>
          <a:ln/>
        </p:spPr>
        <p:txBody>
          <a:bodyPr wrap="square" lIns="0" tIns="0" rIns="0" bIns="0" rtlCol="0" anchor="ctr"/>
          <a:lstStyle/>
          <a:p>
            <a:pPr marL="0" indent="0" algn="ctr">
              <a:buNone/>
            </a:pPr>
            <a:r>
              <a:rPr lang="en-US" sz="1400" b="1" dirty="0">
                <a:solidFill>
                  <a:srgbClr val="34D4C2"/>
                </a:solidFill>
                <a:latin typeface="Barlow Condensed" pitchFamily="34" charset="0"/>
                <a:ea typeface="Barlow Condensed" pitchFamily="34" charset="-122"/>
                <a:cs typeface="Barlow Condensed" pitchFamily="34" charset="-120"/>
              </a:rPr>
              <a:t>06</a:t>
            </a:r>
            <a:endParaRPr lang="en-US" sz="1400" dirty="0"/>
          </a:p>
        </p:txBody>
      </p:sp>
      <p:sp>
        <p:nvSpPr>
          <p:cNvPr id="34" name="Text 32"/>
          <p:cNvSpPr/>
          <p:nvPr/>
        </p:nvSpPr>
        <p:spPr>
          <a:xfrm>
            <a:off x="6519672" y="2898648"/>
            <a:ext cx="2148840" cy="256032"/>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Expected Returns</a:t>
            </a:r>
            <a:endParaRPr lang="en-US" sz="1200" dirty="0"/>
          </a:p>
        </p:txBody>
      </p:sp>
      <p:sp>
        <p:nvSpPr>
          <p:cNvPr id="35" name="Text 33"/>
          <p:cNvSpPr/>
          <p:nvPr/>
        </p:nvSpPr>
        <p:spPr>
          <a:xfrm>
            <a:off x="6519672" y="3191256"/>
            <a:ext cx="2148840" cy="1216152"/>
          </a:xfrm>
          <a:prstGeom prst="rect">
            <a:avLst/>
          </a:prstGeom>
          <a:noFill/>
          <a:ln/>
        </p:spPr>
        <p:txBody>
          <a:bodyPr wrap="square" lIns="0" tIns="0" rIns="0" bIns="0" rtlCol="0" anchor="t"/>
          <a:lstStyle/>
          <a:p>
            <a:pPr marL="0" indent="0">
              <a:buNone/>
            </a:pPr>
            <a:r>
              <a:rPr lang="en-US" sz="1000" dirty="0">
                <a:solidFill>
                  <a:srgbClr val="444444"/>
                </a:solidFill>
                <a:latin typeface="Barlow" pitchFamily="34" charset="0"/>
                <a:ea typeface="Barlow" pitchFamily="34" charset="-122"/>
                <a:cs typeface="Barlow" pitchFamily="34" charset="-120"/>
              </a:rPr>
              <a:t>[DATA PACK REQUIRED — investment returns and exit framework to be confirmed by advising CF firm prior to distribution.]</a:t>
            </a:r>
            <a:endParaRPr lang="en-US" sz="1000" dirty="0"/>
          </a:p>
        </p:txBody>
      </p:sp>
      <p:sp>
        <p:nvSpPr>
          <p:cNvPr id="36" name="Shape 34"/>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37" name="Text 35"/>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38" name="Text 36"/>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Key Risks &amp; Mitigants</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60120"/>
            <a:ext cx="8321040" cy="292608"/>
          </a:xfrm>
          <a:prstGeom prst="rect">
            <a:avLst/>
          </a:prstGeom>
          <a:solidFill>
            <a:srgbClr val="281B3F"/>
          </a:solidFill>
          <a:ln w="12700">
            <a:solidFill>
              <a:srgbClr val="281B3F"/>
            </a:solidFill>
            <a:prstDash val="solid"/>
          </a:ln>
        </p:spPr>
        <p:txBody>
          <a:bodyPr/>
          <a:lstStyle/>
          <a:p>
            <a:endParaRPr lang="en-GB"/>
          </a:p>
        </p:txBody>
      </p:sp>
      <p:sp>
        <p:nvSpPr>
          <p:cNvPr id="7" name="Text 5"/>
          <p:cNvSpPr/>
          <p:nvPr/>
        </p:nvSpPr>
        <p:spPr>
          <a:xfrm>
            <a:off x="594360" y="1005840"/>
            <a:ext cx="2926080" cy="182880"/>
          </a:xfrm>
          <a:prstGeom prst="rect">
            <a:avLst/>
          </a:prstGeom>
          <a:noFill/>
          <a:ln/>
        </p:spPr>
        <p:txBody>
          <a:bodyPr wrap="square" lIns="0" tIns="0" rIns="0" bIns="0" rtlCol="0" anchor="ctr"/>
          <a:lstStyle/>
          <a:p>
            <a:pPr marL="0" indent="0">
              <a:buNone/>
            </a:pPr>
            <a:r>
              <a:rPr lang="en-US" sz="750" b="1" kern="0" spc="100" dirty="0">
                <a:solidFill>
                  <a:srgbClr val="FFFFFF"/>
                </a:solidFill>
                <a:latin typeface="Barlow Condensed" pitchFamily="34" charset="0"/>
                <a:ea typeface="Barlow Condensed" pitchFamily="34" charset="-122"/>
                <a:cs typeface="Barlow Condensed" pitchFamily="34" charset="-120"/>
              </a:rPr>
              <a:t>Risk Factor</a:t>
            </a:r>
            <a:endParaRPr lang="en-US" sz="750" dirty="0"/>
          </a:p>
        </p:txBody>
      </p:sp>
      <p:sp>
        <p:nvSpPr>
          <p:cNvPr id="8" name="Text 6"/>
          <p:cNvSpPr/>
          <p:nvPr/>
        </p:nvSpPr>
        <p:spPr>
          <a:xfrm>
            <a:off x="3611880" y="1005840"/>
            <a:ext cx="4434840" cy="182880"/>
          </a:xfrm>
          <a:prstGeom prst="rect">
            <a:avLst/>
          </a:prstGeom>
          <a:noFill/>
          <a:ln/>
        </p:spPr>
        <p:txBody>
          <a:bodyPr wrap="square" lIns="0" tIns="0" rIns="0" bIns="0" rtlCol="0" anchor="ctr"/>
          <a:lstStyle/>
          <a:p>
            <a:pPr marL="0" indent="0">
              <a:buNone/>
            </a:pPr>
            <a:r>
              <a:rPr lang="en-US" sz="750" b="1" kern="0" spc="100" dirty="0">
                <a:solidFill>
                  <a:srgbClr val="FFFFFF"/>
                </a:solidFill>
                <a:latin typeface="Barlow Condensed" pitchFamily="34" charset="0"/>
                <a:ea typeface="Barlow Condensed" pitchFamily="34" charset="-122"/>
                <a:cs typeface="Barlow Condensed" pitchFamily="34" charset="-120"/>
              </a:rPr>
              <a:t>Mitigant</a:t>
            </a:r>
            <a:endParaRPr lang="en-US" sz="750" dirty="0"/>
          </a:p>
        </p:txBody>
      </p:sp>
      <p:sp>
        <p:nvSpPr>
          <p:cNvPr id="9" name="Text 7"/>
          <p:cNvSpPr/>
          <p:nvPr/>
        </p:nvSpPr>
        <p:spPr>
          <a:xfrm>
            <a:off x="8119872" y="1005840"/>
            <a:ext cx="548640" cy="182880"/>
          </a:xfrm>
          <a:prstGeom prst="rect">
            <a:avLst/>
          </a:prstGeom>
          <a:noFill/>
          <a:ln/>
        </p:spPr>
        <p:txBody>
          <a:bodyPr wrap="square" lIns="0" tIns="0" rIns="0" bIns="0" rtlCol="0" anchor="ctr"/>
          <a:lstStyle/>
          <a:p>
            <a:pPr marL="0" indent="0">
              <a:buNone/>
            </a:pPr>
            <a:r>
              <a:rPr lang="en-US" sz="750" b="1" kern="0" spc="100" dirty="0">
                <a:solidFill>
                  <a:srgbClr val="FFFFFF"/>
                </a:solidFill>
                <a:latin typeface="Barlow Condensed" pitchFamily="34" charset="0"/>
                <a:ea typeface="Barlow Condensed" pitchFamily="34" charset="-122"/>
                <a:cs typeface="Barlow Condensed" pitchFamily="34" charset="-120"/>
              </a:rPr>
              <a:t>Rating</a:t>
            </a:r>
            <a:endParaRPr lang="en-US" sz="750" dirty="0"/>
          </a:p>
        </p:txBody>
      </p:sp>
      <p:sp>
        <p:nvSpPr>
          <p:cNvPr id="10" name="Shape 8"/>
          <p:cNvSpPr/>
          <p:nvPr/>
        </p:nvSpPr>
        <p:spPr>
          <a:xfrm>
            <a:off x="411480" y="1298448"/>
            <a:ext cx="8321040" cy="640080"/>
          </a:xfrm>
          <a:prstGeom prst="rect">
            <a:avLst/>
          </a:prstGeom>
          <a:solidFill>
            <a:srgbClr val="F5F4F7"/>
          </a:solidFill>
          <a:ln w="12700">
            <a:solidFill>
              <a:srgbClr val="F5F4F7"/>
            </a:solidFill>
            <a:prstDash val="solid"/>
          </a:ln>
        </p:spPr>
        <p:txBody>
          <a:bodyPr/>
          <a:lstStyle/>
          <a:p>
            <a:endParaRPr lang="en-GB"/>
          </a:p>
        </p:txBody>
      </p:sp>
      <p:sp>
        <p:nvSpPr>
          <p:cNvPr id="11" name="Shape 9"/>
          <p:cNvSpPr/>
          <p:nvPr/>
        </p:nvSpPr>
        <p:spPr>
          <a:xfrm>
            <a:off x="411480" y="1298448"/>
            <a:ext cx="45720" cy="640080"/>
          </a:xfrm>
          <a:prstGeom prst="rect">
            <a:avLst/>
          </a:prstGeom>
          <a:solidFill>
            <a:srgbClr val="E65100"/>
          </a:solidFill>
          <a:ln w="12700">
            <a:solidFill>
              <a:srgbClr val="E65100"/>
            </a:solidFill>
            <a:prstDash val="solid"/>
          </a:ln>
        </p:spPr>
        <p:txBody>
          <a:bodyPr/>
          <a:lstStyle/>
          <a:p>
            <a:endParaRPr lang="en-GB"/>
          </a:p>
        </p:txBody>
      </p:sp>
      <p:sp>
        <p:nvSpPr>
          <p:cNvPr id="12" name="Text 10"/>
          <p:cNvSpPr/>
          <p:nvPr/>
        </p:nvSpPr>
        <p:spPr>
          <a:xfrm>
            <a:off x="566928" y="1344168"/>
            <a:ext cx="2926080" cy="566928"/>
          </a:xfrm>
          <a:prstGeom prst="rect">
            <a:avLst/>
          </a:prstGeom>
          <a:noFill/>
          <a:ln/>
        </p:spPr>
        <p:txBody>
          <a:bodyPr wrap="square" lIns="0" tIns="0" rIns="0" bIns="0" rtlCol="0" anchor="ctr"/>
          <a:lstStyle/>
          <a:p>
            <a:pPr marL="0" indent="0">
              <a:buNone/>
            </a:pPr>
            <a:r>
              <a:rPr lang="en-US" sz="1200" dirty="0">
                <a:solidFill>
                  <a:srgbClr val="281B3F"/>
                </a:solidFill>
                <a:latin typeface="Barlow" pitchFamily="34" charset="0"/>
                <a:ea typeface="Barlow" pitchFamily="34" charset="-122"/>
                <a:cs typeface="Barlow" pitchFamily="34" charset="-120"/>
              </a:rPr>
              <a:t>General Economic Conditions Risk</a:t>
            </a:r>
            <a:endParaRPr lang="en-US" sz="1200" dirty="0"/>
          </a:p>
        </p:txBody>
      </p:sp>
      <p:sp>
        <p:nvSpPr>
          <p:cNvPr id="13" name="Text 11"/>
          <p:cNvSpPr/>
          <p:nvPr/>
        </p:nvSpPr>
        <p:spPr>
          <a:xfrm>
            <a:off x="3611880" y="1344168"/>
            <a:ext cx="4370832" cy="566928"/>
          </a:xfrm>
          <a:prstGeom prst="rect">
            <a:avLst/>
          </a:prstGeom>
          <a:noFill/>
          <a:ln/>
        </p:spPr>
        <p:txBody>
          <a:bodyPr wrap="square" lIns="0" tIns="0" rIns="0" bIns="0" rtlCol="0" anchor="ctr"/>
          <a:lstStyle/>
          <a:p>
            <a:pPr marL="0" indent="0">
              <a:buNone/>
            </a:pPr>
            <a:r>
              <a:rPr lang="en-US" sz="1000" dirty="0">
                <a:solidFill>
                  <a:srgbClr val="444444"/>
                </a:solidFill>
                <a:latin typeface="Barlow" pitchFamily="34" charset="0"/>
                <a:ea typeface="Barlow" pitchFamily="34" charset="-122"/>
                <a:cs typeface="Barlow" pitchFamily="34" charset="-120"/>
              </a:rPr>
              <a:t>Management decisions have helped to maintain a strong position with existing customers and allowed the Company to win new work. Diversified customer base across aerospace, automotive, energy and construction.</a:t>
            </a:r>
            <a:endParaRPr lang="en-US" sz="1000" dirty="0"/>
          </a:p>
        </p:txBody>
      </p:sp>
      <p:sp>
        <p:nvSpPr>
          <p:cNvPr id="14" name="Shape 12"/>
          <p:cNvSpPr/>
          <p:nvPr/>
        </p:nvSpPr>
        <p:spPr>
          <a:xfrm>
            <a:off x="8028432" y="1481328"/>
            <a:ext cx="658368" cy="256032"/>
          </a:xfrm>
          <a:prstGeom prst="rect">
            <a:avLst/>
          </a:prstGeom>
          <a:solidFill>
            <a:srgbClr val="E65100"/>
          </a:solidFill>
          <a:ln w="12700">
            <a:solidFill>
              <a:srgbClr val="E65100"/>
            </a:solidFill>
            <a:prstDash val="solid"/>
          </a:ln>
        </p:spPr>
        <p:txBody>
          <a:bodyPr/>
          <a:lstStyle/>
          <a:p>
            <a:endParaRPr lang="en-GB"/>
          </a:p>
        </p:txBody>
      </p:sp>
      <p:sp>
        <p:nvSpPr>
          <p:cNvPr id="15" name="Text 13"/>
          <p:cNvSpPr/>
          <p:nvPr/>
        </p:nvSpPr>
        <p:spPr>
          <a:xfrm>
            <a:off x="8028432" y="1481328"/>
            <a:ext cx="658368" cy="256032"/>
          </a:xfrm>
          <a:prstGeom prst="rect">
            <a:avLst/>
          </a:prstGeom>
          <a:noFill/>
          <a:ln/>
        </p:spPr>
        <p:txBody>
          <a:bodyPr wrap="square" lIns="0" tIns="0" rIns="0" bIns="0" rtlCol="0" anchor="ctr"/>
          <a:lstStyle/>
          <a:p>
            <a:pPr marL="0" indent="0" algn="ctr">
              <a:buNone/>
            </a:pPr>
            <a:r>
              <a:rPr lang="en-US" sz="650" b="1" dirty="0">
                <a:solidFill>
                  <a:srgbClr val="FFFFFF"/>
                </a:solidFill>
                <a:latin typeface="Barlow Condensed" pitchFamily="34" charset="0"/>
                <a:ea typeface="Barlow Condensed" pitchFamily="34" charset="-122"/>
                <a:cs typeface="Barlow Condensed" pitchFamily="34" charset="-120"/>
              </a:rPr>
              <a:t>AMBER</a:t>
            </a:r>
            <a:endParaRPr lang="en-US" sz="650" dirty="0"/>
          </a:p>
        </p:txBody>
      </p:sp>
      <p:sp>
        <p:nvSpPr>
          <p:cNvPr id="16" name="Shape 14"/>
          <p:cNvSpPr/>
          <p:nvPr/>
        </p:nvSpPr>
        <p:spPr>
          <a:xfrm>
            <a:off x="411480" y="1956816"/>
            <a:ext cx="8321040" cy="640080"/>
          </a:xfrm>
          <a:prstGeom prst="rect">
            <a:avLst/>
          </a:prstGeom>
          <a:solidFill>
            <a:srgbClr val="FFFFFF"/>
          </a:solidFill>
          <a:ln w="12700">
            <a:solidFill>
              <a:srgbClr val="FFFFFF"/>
            </a:solidFill>
            <a:prstDash val="solid"/>
          </a:ln>
        </p:spPr>
        <p:txBody>
          <a:bodyPr/>
          <a:lstStyle/>
          <a:p>
            <a:endParaRPr lang="en-GB"/>
          </a:p>
        </p:txBody>
      </p:sp>
      <p:sp>
        <p:nvSpPr>
          <p:cNvPr id="17" name="Shape 15"/>
          <p:cNvSpPr/>
          <p:nvPr/>
        </p:nvSpPr>
        <p:spPr>
          <a:xfrm>
            <a:off x="411480" y="1956816"/>
            <a:ext cx="45720" cy="640080"/>
          </a:xfrm>
          <a:prstGeom prst="rect">
            <a:avLst/>
          </a:prstGeom>
          <a:solidFill>
            <a:srgbClr val="E65100"/>
          </a:solidFill>
          <a:ln w="12700">
            <a:solidFill>
              <a:srgbClr val="E65100"/>
            </a:solidFill>
            <a:prstDash val="solid"/>
          </a:ln>
        </p:spPr>
        <p:txBody>
          <a:bodyPr/>
          <a:lstStyle/>
          <a:p>
            <a:endParaRPr lang="en-GB"/>
          </a:p>
        </p:txBody>
      </p:sp>
      <p:sp>
        <p:nvSpPr>
          <p:cNvPr id="18" name="Text 16"/>
          <p:cNvSpPr/>
          <p:nvPr/>
        </p:nvSpPr>
        <p:spPr>
          <a:xfrm>
            <a:off x="566928" y="2002536"/>
            <a:ext cx="2926080" cy="566928"/>
          </a:xfrm>
          <a:prstGeom prst="rect">
            <a:avLst/>
          </a:prstGeom>
          <a:noFill/>
          <a:ln/>
        </p:spPr>
        <p:txBody>
          <a:bodyPr wrap="square" lIns="0" tIns="0" rIns="0" bIns="0" rtlCol="0" anchor="ctr"/>
          <a:lstStyle/>
          <a:p>
            <a:pPr marL="0" indent="0">
              <a:buNone/>
            </a:pPr>
            <a:r>
              <a:rPr lang="en-US" sz="1200" dirty="0">
                <a:solidFill>
                  <a:srgbClr val="281B3F"/>
                </a:solidFill>
                <a:latin typeface="Barlow" pitchFamily="34" charset="0"/>
                <a:ea typeface="Barlow" pitchFamily="34" charset="-122"/>
                <a:cs typeface="Barlow" pitchFamily="34" charset="-120"/>
              </a:rPr>
              <a:t>Interest Rate and Stock Market Fluctuation Risk</a:t>
            </a:r>
            <a:endParaRPr lang="en-US" sz="1200" dirty="0"/>
          </a:p>
        </p:txBody>
      </p:sp>
      <p:sp>
        <p:nvSpPr>
          <p:cNvPr id="19" name="Text 17"/>
          <p:cNvSpPr/>
          <p:nvPr/>
        </p:nvSpPr>
        <p:spPr>
          <a:xfrm>
            <a:off x="3611880" y="2002536"/>
            <a:ext cx="4370832" cy="566928"/>
          </a:xfrm>
          <a:prstGeom prst="rect">
            <a:avLst/>
          </a:prstGeom>
          <a:noFill/>
          <a:ln/>
        </p:spPr>
        <p:txBody>
          <a:bodyPr wrap="square" lIns="0" tIns="0" rIns="0" bIns="0" rtlCol="0" anchor="ctr"/>
          <a:lstStyle/>
          <a:p>
            <a:pPr marL="0" indent="0">
              <a:buNone/>
            </a:pPr>
            <a:r>
              <a:rPr lang="en-US" sz="1000" dirty="0">
                <a:solidFill>
                  <a:srgbClr val="444444"/>
                </a:solidFill>
                <a:latin typeface="Barlow" pitchFamily="34" charset="0"/>
                <a:ea typeface="Barlow" pitchFamily="34" charset="-122"/>
                <a:cs typeface="Barlow" pitchFamily="34" charset="-120"/>
              </a:rPr>
              <a:t>[DATA PACK REQUIRED — mitigant to be confirmed by management prior to distribution.]</a:t>
            </a:r>
            <a:endParaRPr lang="en-US" sz="1000" dirty="0"/>
          </a:p>
        </p:txBody>
      </p:sp>
      <p:sp>
        <p:nvSpPr>
          <p:cNvPr id="20" name="Shape 18"/>
          <p:cNvSpPr/>
          <p:nvPr/>
        </p:nvSpPr>
        <p:spPr>
          <a:xfrm>
            <a:off x="8028432" y="2139696"/>
            <a:ext cx="658368" cy="256032"/>
          </a:xfrm>
          <a:prstGeom prst="rect">
            <a:avLst/>
          </a:prstGeom>
          <a:solidFill>
            <a:srgbClr val="E65100"/>
          </a:solidFill>
          <a:ln w="12700">
            <a:solidFill>
              <a:srgbClr val="E65100"/>
            </a:solidFill>
            <a:prstDash val="solid"/>
          </a:ln>
        </p:spPr>
        <p:txBody>
          <a:bodyPr/>
          <a:lstStyle/>
          <a:p>
            <a:endParaRPr lang="en-GB"/>
          </a:p>
        </p:txBody>
      </p:sp>
      <p:sp>
        <p:nvSpPr>
          <p:cNvPr id="21" name="Text 19"/>
          <p:cNvSpPr/>
          <p:nvPr/>
        </p:nvSpPr>
        <p:spPr>
          <a:xfrm>
            <a:off x="8028432" y="2139696"/>
            <a:ext cx="658368" cy="256032"/>
          </a:xfrm>
          <a:prstGeom prst="rect">
            <a:avLst/>
          </a:prstGeom>
          <a:noFill/>
          <a:ln/>
        </p:spPr>
        <p:txBody>
          <a:bodyPr wrap="square" lIns="0" tIns="0" rIns="0" bIns="0" rtlCol="0" anchor="ctr"/>
          <a:lstStyle/>
          <a:p>
            <a:pPr marL="0" indent="0" algn="ctr">
              <a:buNone/>
            </a:pPr>
            <a:r>
              <a:rPr lang="en-US" sz="650" b="1" dirty="0">
                <a:solidFill>
                  <a:srgbClr val="FFFFFF"/>
                </a:solidFill>
                <a:latin typeface="Barlow Condensed" pitchFamily="34" charset="0"/>
                <a:ea typeface="Barlow Condensed" pitchFamily="34" charset="-122"/>
                <a:cs typeface="Barlow Condensed" pitchFamily="34" charset="-120"/>
              </a:rPr>
              <a:t>AMBER</a:t>
            </a:r>
            <a:endParaRPr lang="en-US" sz="650" dirty="0"/>
          </a:p>
        </p:txBody>
      </p:sp>
      <p:sp>
        <p:nvSpPr>
          <p:cNvPr id="22" name="Shape 20"/>
          <p:cNvSpPr/>
          <p:nvPr/>
        </p:nvSpPr>
        <p:spPr>
          <a:xfrm>
            <a:off x="411480" y="2615184"/>
            <a:ext cx="8321040" cy="640080"/>
          </a:xfrm>
          <a:prstGeom prst="rect">
            <a:avLst/>
          </a:prstGeom>
          <a:solidFill>
            <a:srgbClr val="F5F4F7"/>
          </a:solidFill>
          <a:ln w="12700">
            <a:solidFill>
              <a:srgbClr val="F5F4F7"/>
            </a:solidFill>
            <a:prstDash val="solid"/>
          </a:ln>
        </p:spPr>
        <p:txBody>
          <a:bodyPr/>
          <a:lstStyle/>
          <a:p>
            <a:endParaRPr lang="en-GB"/>
          </a:p>
        </p:txBody>
      </p:sp>
      <p:sp>
        <p:nvSpPr>
          <p:cNvPr id="23" name="Shape 21"/>
          <p:cNvSpPr/>
          <p:nvPr/>
        </p:nvSpPr>
        <p:spPr>
          <a:xfrm>
            <a:off x="411480" y="2615184"/>
            <a:ext cx="45720" cy="640080"/>
          </a:xfrm>
          <a:prstGeom prst="rect">
            <a:avLst/>
          </a:prstGeom>
          <a:solidFill>
            <a:srgbClr val="E65100"/>
          </a:solidFill>
          <a:ln w="12700">
            <a:solidFill>
              <a:srgbClr val="E65100"/>
            </a:solidFill>
            <a:prstDash val="solid"/>
          </a:ln>
        </p:spPr>
        <p:txBody>
          <a:bodyPr/>
          <a:lstStyle/>
          <a:p>
            <a:endParaRPr lang="en-GB"/>
          </a:p>
        </p:txBody>
      </p:sp>
      <p:sp>
        <p:nvSpPr>
          <p:cNvPr id="24" name="Text 22"/>
          <p:cNvSpPr/>
          <p:nvPr/>
        </p:nvSpPr>
        <p:spPr>
          <a:xfrm>
            <a:off x="566928" y="2660904"/>
            <a:ext cx="2926080" cy="566928"/>
          </a:xfrm>
          <a:prstGeom prst="rect">
            <a:avLst/>
          </a:prstGeom>
          <a:noFill/>
          <a:ln/>
        </p:spPr>
        <p:txBody>
          <a:bodyPr wrap="square" lIns="0" tIns="0" rIns="0" bIns="0" rtlCol="0" anchor="ctr"/>
          <a:lstStyle/>
          <a:p>
            <a:pPr marL="0" indent="0">
              <a:buNone/>
            </a:pPr>
            <a:r>
              <a:rPr lang="en-US" sz="1200" dirty="0">
                <a:solidFill>
                  <a:srgbClr val="281B3F"/>
                </a:solidFill>
                <a:latin typeface="Barlow" pitchFamily="34" charset="0"/>
                <a:ea typeface="Barlow" pitchFamily="34" charset="-122"/>
                <a:cs typeface="Barlow" pitchFamily="34" charset="-120"/>
              </a:rPr>
              <a:t>Cashflow and Liquidity Risk</a:t>
            </a:r>
            <a:endParaRPr lang="en-US" sz="1200" dirty="0"/>
          </a:p>
        </p:txBody>
      </p:sp>
      <p:sp>
        <p:nvSpPr>
          <p:cNvPr id="25" name="Text 23"/>
          <p:cNvSpPr/>
          <p:nvPr/>
        </p:nvSpPr>
        <p:spPr>
          <a:xfrm>
            <a:off x="3611880" y="2660904"/>
            <a:ext cx="4370832" cy="566928"/>
          </a:xfrm>
          <a:prstGeom prst="rect">
            <a:avLst/>
          </a:prstGeom>
          <a:noFill/>
          <a:ln/>
        </p:spPr>
        <p:txBody>
          <a:bodyPr wrap="square" lIns="0" tIns="0" rIns="0" bIns="0" rtlCol="0" anchor="ctr"/>
          <a:lstStyle/>
          <a:p>
            <a:pPr marL="0" indent="0">
              <a:buNone/>
            </a:pPr>
            <a:r>
              <a:rPr lang="en-US" sz="1000" dirty="0">
                <a:solidFill>
                  <a:srgbClr val="444444"/>
                </a:solidFill>
                <a:latin typeface="Barlow" pitchFamily="34" charset="0"/>
                <a:ea typeface="Barlow" pitchFamily="34" charset="-122"/>
                <a:cs typeface="Barlow" pitchFamily="34" charset="-120"/>
              </a:rPr>
              <a:t>Substantial working capital is consistently maintained. Liquidity risks are constantly managed through regular reviews of cashflow forecasts and control of asset purchases.</a:t>
            </a:r>
            <a:endParaRPr lang="en-US" sz="1000" dirty="0"/>
          </a:p>
        </p:txBody>
      </p:sp>
      <p:sp>
        <p:nvSpPr>
          <p:cNvPr id="26" name="Shape 24"/>
          <p:cNvSpPr/>
          <p:nvPr/>
        </p:nvSpPr>
        <p:spPr>
          <a:xfrm>
            <a:off x="8028432" y="2798064"/>
            <a:ext cx="658368" cy="256032"/>
          </a:xfrm>
          <a:prstGeom prst="rect">
            <a:avLst/>
          </a:prstGeom>
          <a:solidFill>
            <a:srgbClr val="E65100"/>
          </a:solidFill>
          <a:ln w="12700">
            <a:solidFill>
              <a:srgbClr val="E65100"/>
            </a:solidFill>
            <a:prstDash val="solid"/>
          </a:ln>
        </p:spPr>
        <p:txBody>
          <a:bodyPr/>
          <a:lstStyle/>
          <a:p>
            <a:endParaRPr lang="en-GB"/>
          </a:p>
        </p:txBody>
      </p:sp>
      <p:sp>
        <p:nvSpPr>
          <p:cNvPr id="27" name="Text 25"/>
          <p:cNvSpPr/>
          <p:nvPr/>
        </p:nvSpPr>
        <p:spPr>
          <a:xfrm>
            <a:off x="8028432" y="2798064"/>
            <a:ext cx="658368" cy="256032"/>
          </a:xfrm>
          <a:prstGeom prst="rect">
            <a:avLst/>
          </a:prstGeom>
          <a:noFill/>
          <a:ln/>
        </p:spPr>
        <p:txBody>
          <a:bodyPr wrap="square" lIns="0" tIns="0" rIns="0" bIns="0" rtlCol="0" anchor="ctr"/>
          <a:lstStyle/>
          <a:p>
            <a:pPr marL="0" indent="0" algn="ctr">
              <a:buNone/>
            </a:pPr>
            <a:r>
              <a:rPr lang="en-US" sz="650" b="1" dirty="0">
                <a:solidFill>
                  <a:srgbClr val="FFFFFF"/>
                </a:solidFill>
                <a:latin typeface="Barlow Condensed" pitchFamily="34" charset="0"/>
                <a:ea typeface="Barlow Condensed" pitchFamily="34" charset="-122"/>
                <a:cs typeface="Barlow Condensed" pitchFamily="34" charset="-120"/>
              </a:rPr>
              <a:t>AMBER</a:t>
            </a:r>
            <a:endParaRPr lang="en-US" sz="650" dirty="0"/>
          </a:p>
        </p:txBody>
      </p:sp>
      <p:sp>
        <p:nvSpPr>
          <p:cNvPr id="28" name="Shape 26"/>
          <p:cNvSpPr/>
          <p:nvPr/>
        </p:nvSpPr>
        <p:spPr>
          <a:xfrm>
            <a:off x="411480" y="3273552"/>
            <a:ext cx="8321040" cy="640080"/>
          </a:xfrm>
          <a:prstGeom prst="rect">
            <a:avLst/>
          </a:prstGeom>
          <a:solidFill>
            <a:srgbClr val="FFFFFF"/>
          </a:solidFill>
          <a:ln w="12700">
            <a:solidFill>
              <a:srgbClr val="FFFFFF"/>
            </a:solidFill>
            <a:prstDash val="solid"/>
          </a:ln>
        </p:spPr>
        <p:txBody>
          <a:bodyPr/>
          <a:lstStyle/>
          <a:p>
            <a:endParaRPr lang="en-GB"/>
          </a:p>
        </p:txBody>
      </p:sp>
      <p:sp>
        <p:nvSpPr>
          <p:cNvPr id="29" name="Shape 27"/>
          <p:cNvSpPr/>
          <p:nvPr/>
        </p:nvSpPr>
        <p:spPr>
          <a:xfrm>
            <a:off x="411480" y="3273552"/>
            <a:ext cx="45720" cy="640080"/>
          </a:xfrm>
          <a:prstGeom prst="rect">
            <a:avLst/>
          </a:prstGeom>
          <a:solidFill>
            <a:srgbClr val="2E7D32"/>
          </a:solidFill>
          <a:ln w="12700">
            <a:solidFill>
              <a:srgbClr val="2E7D32"/>
            </a:solidFill>
            <a:prstDash val="solid"/>
          </a:ln>
        </p:spPr>
        <p:txBody>
          <a:bodyPr/>
          <a:lstStyle/>
          <a:p>
            <a:endParaRPr lang="en-GB"/>
          </a:p>
        </p:txBody>
      </p:sp>
      <p:sp>
        <p:nvSpPr>
          <p:cNvPr id="30" name="Text 28"/>
          <p:cNvSpPr/>
          <p:nvPr/>
        </p:nvSpPr>
        <p:spPr>
          <a:xfrm>
            <a:off x="566928" y="3319272"/>
            <a:ext cx="2926080" cy="566928"/>
          </a:xfrm>
          <a:prstGeom prst="rect">
            <a:avLst/>
          </a:prstGeom>
          <a:noFill/>
          <a:ln/>
        </p:spPr>
        <p:txBody>
          <a:bodyPr wrap="square" lIns="0" tIns="0" rIns="0" bIns="0" rtlCol="0" anchor="ctr"/>
          <a:lstStyle/>
          <a:p>
            <a:pPr marL="0" indent="0">
              <a:buNone/>
            </a:pPr>
            <a:r>
              <a:rPr lang="en-US" sz="1200" dirty="0">
                <a:solidFill>
                  <a:srgbClr val="281B3F"/>
                </a:solidFill>
                <a:latin typeface="Barlow" pitchFamily="34" charset="0"/>
                <a:ea typeface="Barlow" pitchFamily="34" charset="-122"/>
                <a:cs typeface="Barlow" pitchFamily="34" charset="-120"/>
              </a:rPr>
              <a:t>Credit Risk</a:t>
            </a:r>
            <a:endParaRPr lang="en-US" sz="1200" dirty="0"/>
          </a:p>
        </p:txBody>
      </p:sp>
      <p:sp>
        <p:nvSpPr>
          <p:cNvPr id="31" name="Text 29"/>
          <p:cNvSpPr/>
          <p:nvPr/>
        </p:nvSpPr>
        <p:spPr>
          <a:xfrm>
            <a:off x="3611880" y="3319272"/>
            <a:ext cx="4370832" cy="566928"/>
          </a:xfrm>
          <a:prstGeom prst="rect">
            <a:avLst/>
          </a:prstGeom>
          <a:noFill/>
          <a:ln/>
        </p:spPr>
        <p:txBody>
          <a:bodyPr wrap="square" lIns="0" tIns="0" rIns="0" bIns="0" rtlCol="0" anchor="ctr"/>
          <a:lstStyle/>
          <a:p>
            <a:pPr marL="0" indent="0">
              <a:buNone/>
            </a:pPr>
            <a:r>
              <a:rPr lang="en-US" sz="1000" dirty="0">
                <a:solidFill>
                  <a:srgbClr val="444444"/>
                </a:solidFill>
                <a:latin typeface="Barlow" pitchFamily="34" charset="0"/>
                <a:ea typeface="Barlow" pitchFamily="34" charset="-122"/>
                <a:cs typeface="Barlow" pitchFamily="34" charset="-120"/>
              </a:rPr>
              <a:t>Risk is considered low as receivables are spread over a large number of customers. Occurrence of debt not being received is unusual. Balance sheet amounts are net of provisions for doubtful debts.</a:t>
            </a:r>
            <a:endParaRPr lang="en-US" sz="1000" dirty="0"/>
          </a:p>
        </p:txBody>
      </p:sp>
      <p:sp>
        <p:nvSpPr>
          <p:cNvPr id="32" name="Shape 30"/>
          <p:cNvSpPr/>
          <p:nvPr/>
        </p:nvSpPr>
        <p:spPr>
          <a:xfrm>
            <a:off x="8028432" y="3456432"/>
            <a:ext cx="658368" cy="256032"/>
          </a:xfrm>
          <a:prstGeom prst="rect">
            <a:avLst/>
          </a:prstGeom>
          <a:solidFill>
            <a:srgbClr val="2E7D32"/>
          </a:solidFill>
          <a:ln w="12700">
            <a:solidFill>
              <a:srgbClr val="2E7D32"/>
            </a:solidFill>
            <a:prstDash val="solid"/>
          </a:ln>
        </p:spPr>
        <p:txBody>
          <a:bodyPr/>
          <a:lstStyle/>
          <a:p>
            <a:endParaRPr lang="en-GB"/>
          </a:p>
        </p:txBody>
      </p:sp>
      <p:sp>
        <p:nvSpPr>
          <p:cNvPr id="33" name="Text 31"/>
          <p:cNvSpPr/>
          <p:nvPr/>
        </p:nvSpPr>
        <p:spPr>
          <a:xfrm>
            <a:off x="8028432" y="3456432"/>
            <a:ext cx="658368" cy="256032"/>
          </a:xfrm>
          <a:prstGeom prst="rect">
            <a:avLst/>
          </a:prstGeom>
          <a:noFill/>
          <a:ln/>
        </p:spPr>
        <p:txBody>
          <a:bodyPr wrap="square" lIns="0" tIns="0" rIns="0" bIns="0" rtlCol="0" anchor="ctr"/>
          <a:lstStyle/>
          <a:p>
            <a:pPr marL="0" indent="0" algn="ctr">
              <a:buNone/>
            </a:pPr>
            <a:r>
              <a:rPr lang="en-US" sz="650" b="1" dirty="0">
                <a:solidFill>
                  <a:srgbClr val="FFFFFF"/>
                </a:solidFill>
                <a:latin typeface="Barlow Condensed" pitchFamily="34" charset="0"/>
                <a:ea typeface="Barlow Condensed" pitchFamily="34" charset="-122"/>
                <a:cs typeface="Barlow Condensed" pitchFamily="34" charset="-120"/>
              </a:rPr>
              <a:t>GREEN</a:t>
            </a:r>
            <a:endParaRPr lang="en-US" sz="650" dirty="0"/>
          </a:p>
        </p:txBody>
      </p:sp>
      <p:sp>
        <p:nvSpPr>
          <p:cNvPr id="34" name="Shape 32"/>
          <p:cNvSpPr/>
          <p:nvPr/>
        </p:nvSpPr>
        <p:spPr>
          <a:xfrm>
            <a:off x="411480" y="3931920"/>
            <a:ext cx="8321040" cy="640080"/>
          </a:xfrm>
          <a:prstGeom prst="rect">
            <a:avLst/>
          </a:prstGeom>
          <a:solidFill>
            <a:srgbClr val="F5F4F7"/>
          </a:solidFill>
          <a:ln w="12700">
            <a:solidFill>
              <a:srgbClr val="F5F4F7"/>
            </a:solidFill>
            <a:prstDash val="solid"/>
          </a:ln>
        </p:spPr>
        <p:txBody>
          <a:bodyPr/>
          <a:lstStyle/>
          <a:p>
            <a:endParaRPr lang="en-GB"/>
          </a:p>
        </p:txBody>
      </p:sp>
      <p:sp>
        <p:nvSpPr>
          <p:cNvPr id="35" name="Shape 33"/>
          <p:cNvSpPr/>
          <p:nvPr/>
        </p:nvSpPr>
        <p:spPr>
          <a:xfrm>
            <a:off x="411480" y="3931920"/>
            <a:ext cx="45720" cy="640080"/>
          </a:xfrm>
          <a:prstGeom prst="rect">
            <a:avLst/>
          </a:prstGeom>
          <a:solidFill>
            <a:srgbClr val="E65100"/>
          </a:solidFill>
          <a:ln w="12700">
            <a:solidFill>
              <a:srgbClr val="E65100"/>
            </a:solidFill>
            <a:prstDash val="solid"/>
          </a:ln>
        </p:spPr>
        <p:txBody>
          <a:bodyPr/>
          <a:lstStyle/>
          <a:p>
            <a:endParaRPr lang="en-GB"/>
          </a:p>
        </p:txBody>
      </p:sp>
      <p:sp>
        <p:nvSpPr>
          <p:cNvPr id="36" name="Text 34"/>
          <p:cNvSpPr/>
          <p:nvPr/>
        </p:nvSpPr>
        <p:spPr>
          <a:xfrm>
            <a:off x="566928" y="3977640"/>
            <a:ext cx="2926080" cy="566928"/>
          </a:xfrm>
          <a:prstGeom prst="rect">
            <a:avLst/>
          </a:prstGeom>
          <a:noFill/>
          <a:ln/>
        </p:spPr>
        <p:txBody>
          <a:bodyPr wrap="square" lIns="0" tIns="0" rIns="0" bIns="0" rtlCol="0" anchor="ctr"/>
          <a:lstStyle/>
          <a:p>
            <a:pPr marL="0" indent="0">
              <a:buNone/>
            </a:pPr>
            <a:r>
              <a:rPr lang="en-US" sz="1200" dirty="0">
                <a:solidFill>
                  <a:srgbClr val="281B3F"/>
                </a:solidFill>
                <a:latin typeface="Barlow" pitchFamily="34" charset="0"/>
                <a:ea typeface="Barlow" pitchFamily="34" charset="-122"/>
                <a:cs typeface="Barlow" pitchFamily="34" charset="-120"/>
              </a:rPr>
              <a:t>Employment Regulation Risk</a:t>
            </a:r>
            <a:endParaRPr lang="en-US" sz="1200" dirty="0"/>
          </a:p>
        </p:txBody>
      </p:sp>
      <p:sp>
        <p:nvSpPr>
          <p:cNvPr id="37" name="Text 35"/>
          <p:cNvSpPr/>
          <p:nvPr/>
        </p:nvSpPr>
        <p:spPr>
          <a:xfrm>
            <a:off x="3611880" y="3977640"/>
            <a:ext cx="4370832" cy="566928"/>
          </a:xfrm>
          <a:prstGeom prst="rect">
            <a:avLst/>
          </a:prstGeom>
          <a:noFill/>
          <a:ln/>
        </p:spPr>
        <p:txBody>
          <a:bodyPr wrap="square" lIns="0" tIns="0" rIns="0" bIns="0" rtlCol="0" anchor="ctr"/>
          <a:lstStyle/>
          <a:p>
            <a:pPr marL="0" indent="0">
              <a:buNone/>
            </a:pPr>
            <a:r>
              <a:rPr lang="en-US" sz="1000" dirty="0">
                <a:solidFill>
                  <a:srgbClr val="444444"/>
                </a:solidFill>
                <a:latin typeface="Barlow" pitchFamily="34" charset="0"/>
                <a:ea typeface="Barlow" pitchFamily="34" charset="-122"/>
                <a:cs typeface="Barlow" pitchFamily="34" charset="-120"/>
              </a:rPr>
              <a:t>The Company will continue to invest in training and welfare to help increase the workforce and strengthen the business.</a:t>
            </a:r>
            <a:endParaRPr lang="en-US" sz="1000" dirty="0"/>
          </a:p>
        </p:txBody>
      </p:sp>
      <p:sp>
        <p:nvSpPr>
          <p:cNvPr id="38" name="Shape 36"/>
          <p:cNvSpPr/>
          <p:nvPr/>
        </p:nvSpPr>
        <p:spPr>
          <a:xfrm>
            <a:off x="8028432" y="4114800"/>
            <a:ext cx="658368" cy="256032"/>
          </a:xfrm>
          <a:prstGeom prst="rect">
            <a:avLst/>
          </a:prstGeom>
          <a:solidFill>
            <a:srgbClr val="E65100"/>
          </a:solidFill>
          <a:ln w="12700">
            <a:solidFill>
              <a:srgbClr val="E65100"/>
            </a:solidFill>
            <a:prstDash val="solid"/>
          </a:ln>
        </p:spPr>
        <p:txBody>
          <a:bodyPr/>
          <a:lstStyle/>
          <a:p>
            <a:endParaRPr lang="en-GB"/>
          </a:p>
        </p:txBody>
      </p:sp>
      <p:sp>
        <p:nvSpPr>
          <p:cNvPr id="39" name="Text 37"/>
          <p:cNvSpPr/>
          <p:nvPr/>
        </p:nvSpPr>
        <p:spPr>
          <a:xfrm>
            <a:off x="8028432" y="4114800"/>
            <a:ext cx="658368" cy="256032"/>
          </a:xfrm>
          <a:prstGeom prst="rect">
            <a:avLst/>
          </a:prstGeom>
          <a:noFill/>
          <a:ln/>
        </p:spPr>
        <p:txBody>
          <a:bodyPr wrap="square" lIns="0" tIns="0" rIns="0" bIns="0" rtlCol="0" anchor="ctr"/>
          <a:lstStyle/>
          <a:p>
            <a:pPr marL="0" indent="0" algn="ctr">
              <a:buNone/>
            </a:pPr>
            <a:r>
              <a:rPr lang="en-US" sz="650" b="1" dirty="0">
                <a:solidFill>
                  <a:srgbClr val="FFFFFF"/>
                </a:solidFill>
                <a:latin typeface="Barlow Condensed" pitchFamily="34" charset="0"/>
                <a:ea typeface="Barlow Condensed" pitchFamily="34" charset="-122"/>
                <a:cs typeface="Barlow Condensed" pitchFamily="34" charset="-120"/>
              </a:rPr>
              <a:t>AMBER</a:t>
            </a:r>
            <a:endParaRPr lang="en-US" sz="650" dirty="0"/>
          </a:p>
        </p:txBody>
      </p:sp>
      <p:sp>
        <p:nvSpPr>
          <p:cNvPr id="40" name="Shape 38"/>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41" name="Text 39"/>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42" name="Text 40"/>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4F7"/>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Valuation &amp; Transaction Overview</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60120"/>
            <a:ext cx="4087368" cy="3703320"/>
          </a:xfrm>
          <a:prstGeom prst="rect">
            <a:avLst/>
          </a:prstGeom>
          <a:solidFill>
            <a:srgbClr val="281B3F"/>
          </a:solidFill>
          <a:ln w="12700">
            <a:solidFill>
              <a:srgbClr val="281B3F"/>
            </a:solidFill>
            <a:prstDash val="solid"/>
          </a:ln>
        </p:spPr>
        <p:txBody>
          <a:bodyPr/>
          <a:lstStyle/>
          <a:p>
            <a:endParaRPr lang="en-GB"/>
          </a:p>
        </p:txBody>
      </p:sp>
      <p:sp>
        <p:nvSpPr>
          <p:cNvPr id="7" name="Shape 5"/>
          <p:cNvSpPr/>
          <p:nvPr/>
        </p:nvSpPr>
        <p:spPr>
          <a:xfrm>
            <a:off x="411480" y="960120"/>
            <a:ext cx="4087368" cy="54864"/>
          </a:xfrm>
          <a:prstGeom prst="rect">
            <a:avLst/>
          </a:prstGeom>
          <a:solidFill>
            <a:srgbClr val="34D4C2"/>
          </a:solidFill>
          <a:ln w="12700">
            <a:solidFill>
              <a:srgbClr val="34D4C2"/>
            </a:solidFill>
            <a:prstDash val="solid"/>
          </a:ln>
        </p:spPr>
        <p:txBody>
          <a:bodyPr/>
          <a:lstStyle/>
          <a:p>
            <a:endParaRPr lang="en-GB"/>
          </a:p>
        </p:txBody>
      </p:sp>
      <p:sp>
        <p:nvSpPr>
          <p:cNvPr id="8" name="Text 6"/>
          <p:cNvSpPr/>
          <p:nvPr/>
        </p:nvSpPr>
        <p:spPr>
          <a:xfrm>
            <a:off x="594360" y="1078992"/>
            <a:ext cx="3749040" cy="201168"/>
          </a:xfrm>
          <a:prstGeom prst="rect">
            <a:avLst/>
          </a:prstGeom>
          <a:noFill/>
          <a:ln/>
        </p:spPr>
        <p:txBody>
          <a:bodyPr wrap="square" lIns="0" tIns="0" rIns="0" bIns="0" rtlCol="0" anchor="ctr"/>
          <a:lstStyle/>
          <a:p>
            <a:pPr marL="0" indent="0">
              <a:buNone/>
            </a:pPr>
            <a:r>
              <a:rPr lang="en-US" sz="750" b="1" kern="0" spc="200" dirty="0">
                <a:solidFill>
                  <a:srgbClr val="9990AA"/>
                </a:solidFill>
                <a:latin typeface="Barlow Condensed" pitchFamily="34" charset="0"/>
                <a:ea typeface="Barlow Condensed" pitchFamily="34" charset="-122"/>
                <a:cs typeface="Barlow Condensed" pitchFamily="34" charset="-120"/>
              </a:rPr>
              <a:t>TRANSACTION METRICS</a:t>
            </a:r>
            <a:endParaRPr lang="en-US" sz="750" dirty="0"/>
          </a:p>
        </p:txBody>
      </p:sp>
      <p:sp>
        <p:nvSpPr>
          <p:cNvPr id="9" name="Text 7"/>
          <p:cNvSpPr/>
          <p:nvPr/>
        </p:nvSpPr>
        <p:spPr>
          <a:xfrm>
            <a:off x="594360" y="1389888"/>
            <a:ext cx="1645920" cy="347472"/>
          </a:xfrm>
          <a:prstGeom prst="rect">
            <a:avLst/>
          </a:prstGeom>
          <a:noFill/>
          <a:ln/>
        </p:spPr>
        <p:txBody>
          <a:bodyPr wrap="square" lIns="0" tIns="0" rIns="0" bIns="0" rtlCol="0" anchor="ctr"/>
          <a:lstStyle/>
          <a:p>
            <a:pPr marL="0" indent="0">
              <a:buNone/>
            </a:pPr>
            <a:r>
              <a:rPr lang="en-US" sz="1600" dirty="0">
                <a:solidFill>
                  <a:srgbClr val="9990AA"/>
                </a:solidFill>
                <a:latin typeface="Barlow Condensed" pitchFamily="34" charset="0"/>
                <a:ea typeface="Barlow Condensed" pitchFamily="34" charset="-122"/>
                <a:cs typeface="Barlow Condensed" pitchFamily="34" charset="-120"/>
              </a:rPr>
              <a:t>Enterprise Value</a:t>
            </a:r>
            <a:endParaRPr lang="en-US" sz="1600" dirty="0"/>
          </a:p>
        </p:txBody>
      </p:sp>
      <p:sp>
        <p:nvSpPr>
          <p:cNvPr id="10" name="Text 8"/>
          <p:cNvSpPr/>
          <p:nvPr/>
        </p:nvSpPr>
        <p:spPr>
          <a:xfrm>
            <a:off x="2286000" y="1389888"/>
            <a:ext cx="2103120" cy="347472"/>
          </a:xfrm>
          <a:prstGeom prst="rect">
            <a:avLst/>
          </a:prstGeom>
          <a:noFill/>
          <a:ln/>
        </p:spPr>
        <p:txBody>
          <a:bodyPr wrap="square" lIns="0" tIns="0" rIns="0" bIns="0" rtlCol="0" anchor="ctr"/>
          <a:lstStyle/>
          <a:p>
            <a:pPr marL="0" indent="0">
              <a:buNone/>
            </a:pPr>
            <a:r>
              <a:rPr lang="en-US" sz="1400" dirty="0">
                <a:solidFill>
                  <a:srgbClr val="FFFFFF"/>
                </a:solidFill>
                <a:latin typeface="Barlow" pitchFamily="34" charset="0"/>
                <a:ea typeface="Barlow" pitchFamily="34" charset="-122"/>
                <a:cs typeface="Barlow" pitchFamily="34" charset="-120"/>
              </a:rPr>
              <a:t>[DATA PACK REQUIRED]</a:t>
            </a:r>
            <a:endParaRPr lang="en-US" sz="1400" dirty="0"/>
          </a:p>
        </p:txBody>
      </p:sp>
      <p:sp>
        <p:nvSpPr>
          <p:cNvPr id="11" name="Shape 9"/>
          <p:cNvSpPr/>
          <p:nvPr/>
        </p:nvSpPr>
        <p:spPr>
          <a:xfrm>
            <a:off x="594360" y="1773936"/>
            <a:ext cx="3566160" cy="13716"/>
          </a:xfrm>
          <a:prstGeom prst="rect">
            <a:avLst/>
          </a:prstGeom>
          <a:solidFill>
            <a:srgbClr val="3D2B5E"/>
          </a:solidFill>
          <a:ln w="12700">
            <a:solidFill>
              <a:srgbClr val="3D2B5E"/>
            </a:solidFill>
            <a:prstDash val="solid"/>
          </a:ln>
        </p:spPr>
        <p:txBody>
          <a:bodyPr/>
          <a:lstStyle/>
          <a:p>
            <a:endParaRPr lang="en-GB"/>
          </a:p>
        </p:txBody>
      </p:sp>
      <p:sp>
        <p:nvSpPr>
          <p:cNvPr id="12" name="Text 10"/>
          <p:cNvSpPr/>
          <p:nvPr/>
        </p:nvSpPr>
        <p:spPr>
          <a:xfrm>
            <a:off x="594360" y="1828800"/>
            <a:ext cx="1645920" cy="347472"/>
          </a:xfrm>
          <a:prstGeom prst="rect">
            <a:avLst/>
          </a:prstGeom>
          <a:noFill/>
          <a:ln/>
        </p:spPr>
        <p:txBody>
          <a:bodyPr wrap="square" lIns="0" tIns="0" rIns="0" bIns="0" rtlCol="0" anchor="ctr"/>
          <a:lstStyle/>
          <a:p>
            <a:pPr marL="0" indent="0">
              <a:buNone/>
            </a:pPr>
            <a:r>
              <a:rPr lang="en-US" sz="1600" dirty="0">
                <a:solidFill>
                  <a:srgbClr val="9990AA"/>
                </a:solidFill>
                <a:latin typeface="Barlow Condensed" pitchFamily="34" charset="0"/>
                <a:ea typeface="Barlow Condensed" pitchFamily="34" charset="-122"/>
                <a:cs typeface="Barlow Condensed" pitchFamily="34" charset="-120"/>
              </a:rPr>
              <a:t>EV / EBITDA</a:t>
            </a:r>
            <a:endParaRPr lang="en-US" sz="1600" dirty="0"/>
          </a:p>
        </p:txBody>
      </p:sp>
      <p:sp>
        <p:nvSpPr>
          <p:cNvPr id="13" name="Text 11"/>
          <p:cNvSpPr/>
          <p:nvPr/>
        </p:nvSpPr>
        <p:spPr>
          <a:xfrm>
            <a:off x="2286000" y="1828800"/>
            <a:ext cx="2103120" cy="347472"/>
          </a:xfrm>
          <a:prstGeom prst="rect">
            <a:avLst/>
          </a:prstGeom>
          <a:noFill/>
          <a:ln/>
        </p:spPr>
        <p:txBody>
          <a:bodyPr wrap="square" lIns="0" tIns="0" rIns="0" bIns="0" rtlCol="0" anchor="ctr"/>
          <a:lstStyle/>
          <a:p>
            <a:pPr marL="0" indent="0">
              <a:buNone/>
            </a:pPr>
            <a:r>
              <a:rPr lang="en-US" sz="1400" dirty="0">
                <a:solidFill>
                  <a:srgbClr val="FFFFFF"/>
                </a:solidFill>
                <a:latin typeface="Barlow" pitchFamily="34" charset="0"/>
                <a:ea typeface="Barlow" pitchFamily="34" charset="-122"/>
                <a:cs typeface="Barlow" pitchFamily="34" charset="-120"/>
              </a:rPr>
              <a:t>[DATA PACK REQUIRED]</a:t>
            </a:r>
            <a:endParaRPr lang="en-US" sz="1400" dirty="0"/>
          </a:p>
        </p:txBody>
      </p:sp>
      <p:sp>
        <p:nvSpPr>
          <p:cNvPr id="14" name="Shape 12"/>
          <p:cNvSpPr/>
          <p:nvPr/>
        </p:nvSpPr>
        <p:spPr>
          <a:xfrm>
            <a:off x="594360" y="2212848"/>
            <a:ext cx="3566160" cy="13716"/>
          </a:xfrm>
          <a:prstGeom prst="rect">
            <a:avLst/>
          </a:prstGeom>
          <a:solidFill>
            <a:srgbClr val="3D2B5E"/>
          </a:solidFill>
          <a:ln w="12700">
            <a:solidFill>
              <a:srgbClr val="3D2B5E"/>
            </a:solidFill>
            <a:prstDash val="solid"/>
          </a:ln>
        </p:spPr>
        <p:txBody>
          <a:bodyPr/>
          <a:lstStyle/>
          <a:p>
            <a:endParaRPr lang="en-GB"/>
          </a:p>
        </p:txBody>
      </p:sp>
      <p:sp>
        <p:nvSpPr>
          <p:cNvPr id="15" name="Text 13"/>
          <p:cNvSpPr/>
          <p:nvPr/>
        </p:nvSpPr>
        <p:spPr>
          <a:xfrm>
            <a:off x="594360" y="2267712"/>
            <a:ext cx="1645920" cy="347472"/>
          </a:xfrm>
          <a:prstGeom prst="rect">
            <a:avLst/>
          </a:prstGeom>
          <a:noFill/>
          <a:ln/>
        </p:spPr>
        <p:txBody>
          <a:bodyPr wrap="square" lIns="0" tIns="0" rIns="0" bIns="0" rtlCol="0" anchor="ctr"/>
          <a:lstStyle/>
          <a:p>
            <a:pPr marL="0" indent="0">
              <a:buNone/>
            </a:pPr>
            <a:r>
              <a:rPr lang="en-US" sz="1600" dirty="0">
                <a:solidFill>
                  <a:srgbClr val="9990AA"/>
                </a:solidFill>
                <a:latin typeface="Barlow Condensed" pitchFamily="34" charset="0"/>
                <a:ea typeface="Barlow Condensed" pitchFamily="34" charset="-122"/>
                <a:cs typeface="Barlow Condensed" pitchFamily="34" charset="-120"/>
              </a:rPr>
              <a:t>Net Debt</a:t>
            </a:r>
            <a:endParaRPr lang="en-US" sz="1600" dirty="0"/>
          </a:p>
        </p:txBody>
      </p:sp>
      <p:sp>
        <p:nvSpPr>
          <p:cNvPr id="16" name="Text 14"/>
          <p:cNvSpPr/>
          <p:nvPr/>
        </p:nvSpPr>
        <p:spPr>
          <a:xfrm>
            <a:off x="2286000" y="2267712"/>
            <a:ext cx="2103120" cy="347472"/>
          </a:xfrm>
          <a:prstGeom prst="rect">
            <a:avLst/>
          </a:prstGeom>
          <a:noFill/>
          <a:ln/>
        </p:spPr>
        <p:txBody>
          <a:bodyPr wrap="square" lIns="0" tIns="0" rIns="0" bIns="0" rtlCol="0" anchor="ctr"/>
          <a:lstStyle/>
          <a:p>
            <a:pPr marL="0" indent="0">
              <a:buNone/>
            </a:pPr>
            <a:r>
              <a:rPr lang="en-US" sz="1400" dirty="0">
                <a:solidFill>
                  <a:srgbClr val="FFFFFF"/>
                </a:solidFill>
                <a:latin typeface="Barlow" pitchFamily="34" charset="0"/>
                <a:ea typeface="Barlow" pitchFamily="34" charset="-122"/>
                <a:cs typeface="Barlow" pitchFamily="34" charset="-120"/>
              </a:rPr>
              <a:t>£0.1m (FY2025A — 0.1x EBITDA)</a:t>
            </a:r>
            <a:endParaRPr lang="en-US" sz="1400" dirty="0"/>
          </a:p>
        </p:txBody>
      </p:sp>
      <p:sp>
        <p:nvSpPr>
          <p:cNvPr id="17" name="Shape 15"/>
          <p:cNvSpPr/>
          <p:nvPr/>
        </p:nvSpPr>
        <p:spPr>
          <a:xfrm>
            <a:off x="594360" y="2651760"/>
            <a:ext cx="3566160" cy="13716"/>
          </a:xfrm>
          <a:prstGeom prst="rect">
            <a:avLst/>
          </a:prstGeom>
          <a:solidFill>
            <a:srgbClr val="3D2B5E"/>
          </a:solidFill>
          <a:ln w="12700">
            <a:solidFill>
              <a:srgbClr val="3D2B5E"/>
            </a:solidFill>
            <a:prstDash val="solid"/>
          </a:ln>
        </p:spPr>
        <p:txBody>
          <a:bodyPr/>
          <a:lstStyle/>
          <a:p>
            <a:endParaRPr lang="en-GB"/>
          </a:p>
        </p:txBody>
      </p:sp>
      <p:sp>
        <p:nvSpPr>
          <p:cNvPr id="18" name="Text 16"/>
          <p:cNvSpPr/>
          <p:nvPr/>
        </p:nvSpPr>
        <p:spPr>
          <a:xfrm>
            <a:off x="594360" y="2706624"/>
            <a:ext cx="1645920" cy="347472"/>
          </a:xfrm>
          <a:prstGeom prst="rect">
            <a:avLst/>
          </a:prstGeom>
          <a:noFill/>
          <a:ln/>
        </p:spPr>
        <p:txBody>
          <a:bodyPr wrap="square" lIns="0" tIns="0" rIns="0" bIns="0" rtlCol="0" anchor="ctr"/>
          <a:lstStyle/>
          <a:p>
            <a:pPr marL="0" indent="0">
              <a:buNone/>
            </a:pPr>
            <a:r>
              <a:rPr lang="en-US" sz="1600" dirty="0">
                <a:solidFill>
                  <a:srgbClr val="9990AA"/>
                </a:solidFill>
                <a:latin typeface="Barlow Condensed" pitchFamily="34" charset="0"/>
                <a:ea typeface="Barlow Condensed" pitchFamily="34" charset="-122"/>
                <a:cs typeface="Barlow Condensed" pitchFamily="34" charset="-120"/>
              </a:rPr>
              <a:t>Revenue FY2025</a:t>
            </a:r>
            <a:endParaRPr lang="en-US" sz="1600" dirty="0"/>
          </a:p>
        </p:txBody>
      </p:sp>
      <p:sp>
        <p:nvSpPr>
          <p:cNvPr id="19" name="Text 17"/>
          <p:cNvSpPr/>
          <p:nvPr/>
        </p:nvSpPr>
        <p:spPr>
          <a:xfrm>
            <a:off x="2286000" y="2706624"/>
            <a:ext cx="2103120" cy="347472"/>
          </a:xfrm>
          <a:prstGeom prst="rect">
            <a:avLst/>
          </a:prstGeom>
          <a:noFill/>
          <a:ln/>
        </p:spPr>
        <p:txBody>
          <a:bodyPr wrap="square" lIns="0" tIns="0" rIns="0" bIns="0" rtlCol="0" anchor="ctr"/>
          <a:lstStyle/>
          <a:p>
            <a:pPr marL="0" indent="0">
              <a:buNone/>
            </a:pPr>
            <a:r>
              <a:rPr lang="en-US" sz="1400" dirty="0">
                <a:solidFill>
                  <a:srgbClr val="FFFFFF"/>
                </a:solidFill>
                <a:latin typeface="Barlow" pitchFamily="34" charset="0"/>
                <a:ea typeface="Barlow" pitchFamily="34" charset="-122"/>
                <a:cs typeface="Barlow" pitchFamily="34" charset="-120"/>
              </a:rPr>
              <a:t>£16.7m</a:t>
            </a:r>
            <a:endParaRPr lang="en-US" sz="1400" dirty="0"/>
          </a:p>
        </p:txBody>
      </p:sp>
      <p:sp>
        <p:nvSpPr>
          <p:cNvPr id="20" name="Shape 18"/>
          <p:cNvSpPr/>
          <p:nvPr/>
        </p:nvSpPr>
        <p:spPr>
          <a:xfrm>
            <a:off x="594360" y="3090672"/>
            <a:ext cx="3566160" cy="13716"/>
          </a:xfrm>
          <a:prstGeom prst="rect">
            <a:avLst/>
          </a:prstGeom>
          <a:solidFill>
            <a:srgbClr val="3D2B5E"/>
          </a:solidFill>
          <a:ln w="12700">
            <a:solidFill>
              <a:srgbClr val="3D2B5E"/>
            </a:solidFill>
            <a:prstDash val="solid"/>
          </a:ln>
        </p:spPr>
        <p:txBody>
          <a:bodyPr/>
          <a:lstStyle/>
          <a:p>
            <a:endParaRPr lang="en-GB"/>
          </a:p>
        </p:txBody>
      </p:sp>
      <p:sp>
        <p:nvSpPr>
          <p:cNvPr id="21" name="Text 19"/>
          <p:cNvSpPr/>
          <p:nvPr/>
        </p:nvSpPr>
        <p:spPr>
          <a:xfrm>
            <a:off x="594360" y="3145536"/>
            <a:ext cx="1645920" cy="347472"/>
          </a:xfrm>
          <a:prstGeom prst="rect">
            <a:avLst/>
          </a:prstGeom>
          <a:noFill/>
          <a:ln/>
        </p:spPr>
        <p:txBody>
          <a:bodyPr wrap="square" lIns="0" tIns="0" rIns="0" bIns="0" rtlCol="0" anchor="ctr"/>
          <a:lstStyle/>
          <a:p>
            <a:pPr marL="0" indent="0">
              <a:buNone/>
            </a:pPr>
            <a:r>
              <a:rPr lang="en-US" sz="1600" dirty="0">
                <a:solidFill>
                  <a:srgbClr val="9990AA"/>
                </a:solidFill>
                <a:latin typeface="Barlow Condensed" pitchFamily="34" charset="0"/>
                <a:ea typeface="Barlow Condensed" pitchFamily="34" charset="-122"/>
                <a:cs typeface="Barlow Condensed" pitchFamily="34" charset="-120"/>
              </a:rPr>
              <a:t>Adj. EBITDA FY2025</a:t>
            </a:r>
            <a:endParaRPr lang="en-US" sz="1600" dirty="0"/>
          </a:p>
        </p:txBody>
      </p:sp>
      <p:sp>
        <p:nvSpPr>
          <p:cNvPr id="22" name="Text 20"/>
          <p:cNvSpPr/>
          <p:nvPr/>
        </p:nvSpPr>
        <p:spPr>
          <a:xfrm>
            <a:off x="2286000" y="3145536"/>
            <a:ext cx="2103120" cy="347472"/>
          </a:xfrm>
          <a:prstGeom prst="rect">
            <a:avLst/>
          </a:prstGeom>
          <a:noFill/>
          <a:ln/>
        </p:spPr>
        <p:txBody>
          <a:bodyPr wrap="square" lIns="0" tIns="0" rIns="0" bIns="0" rtlCol="0" anchor="ctr"/>
          <a:lstStyle/>
          <a:p>
            <a:pPr marL="0" indent="0">
              <a:buNone/>
            </a:pPr>
            <a:r>
              <a:rPr lang="en-US" sz="1400" dirty="0">
                <a:solidFill>
                  <a:srgbClr val="FFFFFF"/>
                </a:solidFill>
                <a:latin typeface="Barlow" pitchFamily="34" charset="0"/>
                <a:ea typeface="Barlow" pitchFamily="34" charset="-122"/>
                <a:cs typeface="Barlow" pitchFamily="34" charset="-120"/>
              </a:rPr>
              <a:t>£1.5m (8.9% margin)</a:t>
            </a:r>
            <a:endParaRPr lang="en-US" sz="1400" dirty="0"/>
          </a:p>
        </p:txBody>
      </p:sp>
      <p:sp>
        <p:nvSpPr>
          <p:cNvPr id="23" name="Text 21"/>
          <p:cNvSpPr/>
          <p:nvPr/>
        </p:nvSpPr>
        <p:spPr>
          <a:xfrm>
            <a:off x="4681728" y="960120"/>
            <a:ext cx="4005072" cy="320040"/>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Comparable Companies / Transactions</a:t>
            </a:r>
            <a:endParaRPr lang="en-US" sz="1200" dirty="0"/>
          </a:p>
        </p:txBody>
      </p:sp>
      <p:sp>
        <p:nvSpPr>
          <p:cNvPr id="24" name="Shape 22"/>
          <p:cNvSpPr/>
          <p:nvPr/>
        </p:nvSpPr>
        <p:spPr>
          <a:xfrm>
            <a:off x="4681728" y="1344168"/>
            <a:ext cx="4005072" cy="274320"/>
          </a:xfrm>
          <a:prstGeom prst="rect">
            <a:avLst/>
          </a:prstGeom>
          <a:solidFill>
            <a:srgbClr val="281B3F"/>
          </a:solidFill>
          <a:ln w="12700">
            <a:solidFill>
              <a:srgbClr val="281B3F"/>
            </a:solidFill>
            <a:prstDash val="solid"/>
          </a:ln>
        </p:spPr>
        <p:txBody>
          <a:bodyPr/>
          <a:lstStyle/>
          <a:p>
            <a:endParaRPr lang="en-GB"/>
          </a:p>
        </p:txBody>
      </p:sp>
      <p:sp>
        <p:nvSpPr>
          <p:cNvPr id="25" name="Text 23"/>
          <p:cNvSpPr/>
          <p:nvPr/>
        </p:nvSpPr>
        <p:spPr>
          <a:xfrm>
            <a:off x="4828032" y="1389888"/>
            <a:ext cx="1828800" cy="182880"/>
          </a:xfrm>
          <a:prstGeom prst="rect">
            <a:avLst/>
          </a:prstGeom>
          <a:noFill/>
          <a:ln/>
        </p:spPr>
        <p:txBody>
          <a:bodyPr wrap="square" lIns="0" tIns="0" rIns="0" bIns="0" rtlCol="0" anchor="ctr"/>
          <a:lstStyle/>
          <a:p>
            <a:pPr marL="0" indent="0">
              <a:buNone/>
            </a:pPr>
            <a:r>
              <a:rPr lang="en-US" sz="1200" b="1" dirty="0">
                <a:solidFill>
                  <a:srgbClr val="FFFFFF"/>
                </a:solidFill>
                <a:latin typeface="Barlow Condensed" pitchFamily="34" charset="0"/>
                <a:ea typeface="Barlow Condensed" pitchFamily="34" charset="-122"/>
                <a:cs typeface="Barlow Condensed" pitchFamily="34" charset="-120"/>
              </a:rPr>
              <a:t>Company</a:t>
            </a:r>
            <a:endParaRPr lang="en-US" sz="1200" dirty="0"/>
          </a:p>
        </p:txBody>
      </p:sp>
      <p:sp>
        <p:nvSpPr>
          <p:cNvPr id="26" name="Text 24"/>
          <p:cNvSpPr/>
          <p:nvPr/>
        </p:nvSpPr>
        <p:spPr>
          <a:xfrm>
            <a:off x="6720840" y="1389888"/>
            <a:ext cx="731520" cy="182880"/>
          </a:xfrm>
          <a:prstGeom prst="rect">
            <a:avLst/>
          </a:prstGeom>
          <a:noFill/>
          <a:ln/>
        </p:spPr>
        <p:txBody>
          <a:bodyPr wrap="square" lIns="0" tIns="0" rIns="0" bIns="0" rtlCol="0" anchor="ctr"/>
          <a:lstStyle/>
          <a:p>
            <a:pPr marL="0" indent="0">
              <a:buNone/>
            </a:pPr>
            <a:r>
              <a:rPr lang="en-US" sz="1200" b="1" dirty="0">
                <a:solidFill>
                  <a:srgbClr val="FFFFFF"/>
                </a:solidFill>
                <a:latin typeface="Barlow Condensed" pitchFamily="34" charset="0"/>
                <a:ea typeface="Barlow Condensed" pitchFamily="34" charset="-122"/>
                <a:cs typeface="Barlow Condensed" pitchFamily="34" charset="-120"/>
              </a:rPr>
              <a:t>EV/EBITDA</a:t>
            </a:r>
            <a:endParaRPr lang="en-US" sz="1200" dirty="0"/>
          </a:p>
        </p:txBody>
      </p:sp>
      <p:sp>
        <p:nvSpPr>
          <p:cNvPr id="27" name="Text 25"/>
          <p:cNvSpPr/>
          <p:nvPr/>
        </p:nvSpPr>
        <p:spPr>
          <a:xfrm>
            <a:off x="7498080" y="1389888"/>
            <a:ext cx="1097280" cy="182880"/>
          </a:xfrm>
          <a:prstGeom prst="rect">
            <a:avLst/>
          </a:prstGeom>
          <a:noFill/>
          <a:ln/>
        </p:spPr>
        <p:txBody>
          <a:bodyPr wrap="square" lIns="0" tIns="0" rIns="0" bIns="0" rtlCol="0" anchor="ctr"/>
          <a:lstStyle/>
          <a:p>
            <a:pPr marL="0" indent="0">
              <a:buNone/>
            </a:pPr>
            <a:r>
              <a:rPr lang="en-US" sz="1200" b="1" dirty="0">
                <a:solidFill>
                  <a:srgbClr val="FFFFFF"/>
                </a:solidFill>
                <a:latin typeface="Barlow Condensed" pitchFamily="34" charset="0"/>
                <a:ea typeface="Barlow Condensed" pitchFamily="34" charset="-122"/>
                <a:cs typeface="Barlow Condensed" pitchFamily="34" charset="-120"/>
              </a:rPr>
              <a:t>Note</a:t>
            </a:r>
            <a:endParaRPr lang="en-US" sz="1200" dirty="0"/>
          </a:p>
        </p:txBody>
      </p:sp>
      <p:sp>
        <p:nvSpPr>
          <p:cNvPr id="28" name="Shape 26"/>
          <p:cNvSpPr/>
          <p:nvPr/>
        </p:nvSpPr>
        <p:spPr>
          <a:xfrm>
            <a:off x="4681728" y="1691640"/>
            <a:ext cx="4005072" cy="329184"/>
          </a:xfrm>
          <a:prstGeom prst="rect">
            <a:avLst/>
          </a:prstGeom>
          <a:solidFill>
            <a:srgbClr val="F5F4F7"/>
          </a:solidFill>
          <a:ln w="12700">
            <a:solidFill>
              <a:srgbClr val="F5F4F7"/>
            </a:solidFill>
            <a:prstDash val="solid"/>
          </a:ln>
        </p:spPr>
        <p:txBody>
          <a:bodyPr/>
          <a:lstStyle/>
          <a:p>
            <a:endParaRPr lang="en-GB"/>
          </a:p>
        </p:txBody>
      </p:sp>
      <p:sp>
        <p:nvSpPr>
          <p:cNvPr id="29" name="Text 27"/>
          <p:cNvSpPr/>
          <p:nvPr/>
        </p:nvSpPr>
        <p:spPr>
          <a:xfrm>
            <a:off x="4828032" y="1737360"/>
            <a:ext cx="178308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[DATA PACK REQUIRED]</a:t>
            </a:r>
            <a:endParaRPr lang="en-US" sz="1100" dirty="0"/>
          </a:p>
        </p:txBody>
      </p:sp>
      <p:sp>
        <p:nvSpPr>
          <p:cNvPr id="30" name="Text 28"/>
          <p:cNvSpPr/>
          <p:nvPr/>
        </p:nvSpPr>
        <p:spPr>
          <a:xfrm>
            <a:off x="6720840" y="1737360"/>
            <a:ext cx="73152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[INPUT]</a:t>
            </a:r>
            <a:endParaRPr lang="en-US" sz="1100" dirty="0"/>
          </a:p>
        </p:txBody>
      </p:sp>
      <p:sp>
        <p:nvSpPr>
          <p:cNvPr id="31" name="Text 29"/>
          <p:cNvSpPr/>
          <p:nvPr/>
        </p:nvSpPr>
        <p:spPr>
          <a:xfrm>
            <a:off x="7498080" y="1737360"/>
            <a:ext cx="1097280" cy="237744"/>
          </a:xfrm>
          <a:prstGeom prst="rect">
            <a:avLst/>
          </a:prstGeom>
          <a:noFill/>
          <a:ln/>
        </p:spPr>
        <p:txBody>
          <a:bodyPr wrap="square" lIns="0" tIns="0" rIns="0" bIns="0" rtlCol="0" anchor="ctr"/>
          <a:lstStyle/>
          <a:p>
            <a:pPr marL="0" indent="0">
              <a:buNone/>
            </a:pPr>
            <a:r>
              <a:rPr lang="en-US" sz="1000" i="1" dirty="0">
                <a:solidFill>
                  <a:srgbClr val="9990AA"/>
                </a:solidFill>
                <a:latin typeface="Barlow" pitchFamily="34" charset="0"/>
                <a:ea typeface="Barlow" pitchFamily="34" charset="-122"/>
                <a:cs typeface="Barlow" pitchFamily="34" charset="-120"/>
              </a:rPr>
              <a:t>[INPUT]</a:t>
            </a:r>
            <a:endParaRPr lang="en-US" sz="1000" dirty="0"/>
          </a:p>
        </p:txBody>
      </p:sp>
      <p:sp>
        <p:nvSpPr>
          <p:cNvPr id="32" name="Shape 30"/>
          <p:cNvSpPr/>
          <p:nvPr/>
        </p:nvSpPr>
        <p:spPr>
          <a:xfrm>
            <a:off x="4681728" y="2075688"/>
            <a:ext cx="4005072" cy="329184"/>
          </a:xfrm>
          <a:prstGeom prst="rect">
            <a:avLst/>
          </a:prstGeom>
          <a:solidFill>
            <a:srgbClr val="FFFFFF"/>
          </a:solidFill>
          <a:ln w="12700">
            <a:solidFill>
              <a:srgbClr val="FFFFFF"/>
            </a:solidFill>
            <a:prstDash val="solid"/>
          </a:ln>
        </p:spPr>
        <p:txBody>
          <a:bodyPr/>
          <a:lstStyle/>
          <a:p>
            <a:endParaRPr lang="en-GB"/>
          </a:p>
        </p:txBody>
      </p:sp>
      <p:sp>
        <p:nvSpPr>
          <p:cNvPr id="33" name="Text 31"/>
          <p:cNvSpPr/>
          <p:nvPr/>
        </p:nvSpPr>
        <p:spPr>
          <a:xfrm>
            <a:off x="4828032" y="2121408"/>
            <a:ext cx="178308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[DATA PACK REQUIRED]</a:t>
            </a:r>
            <a:endParaRPr lang="en-US" sz="1100" dirty="0"/>
          </a:p>
        </p:txBody>
      </p:sp>
      <p:sp>
        <p:nvSpPr>
          <p:cNvPr id="34" name="Text 32"/>
          <p:cNvSpPr/>
          <p:nvPr/>
        </p:nvSpPr>
        <p:spPr>
          <a:xfrm>
            <a:off x="6720840" y="2121408"/>
            <a:ext cx="73152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[INPUT]</a:t>
            </a:r>
            <a:endParaRPr lang="en-US" sz="1100" dirty="0"/>
          </a:p>
        </p:txBody>
      </p:sp>
      <p:sp>
        <p:nvSpPr>
          <p:cNvPr id="35" name="Text 33"/>
          <p:cNvSpPr/>
          <p:nvPr/>
        </p:nvSpPr>
        <p:spPr>
          <a:xfrm>
            <a:off x="7498080" y="2121408"/>
            <a:ext cx="1097280" cy="237744"/>
          </a:xfrm>
          <a:prstGeom prst="rect">
            <a:avLst/>
          </a:prstGeom>
          <a:noFill/>
          <a:ln/>
        </p:spPr>
        <p:txBody>
          <a:bodyPr wrap="square" lIns="0" tIns="0" rIns="0" bIns="0" rtlCol="0" anchor="ctr"/>
          <a:lstStyle/>
          <a:p>
            <a:pPr marL="0" indent="0">
              <a:buNone/>
            </a:pPr>
            <a:r>
              <a:rPr lang="en-US" sz="1000" i="1" dirty="0">
                <a:solidFill>
                  <a:srgbClr val="9990AA"/>
                </a:solidFill>
                <a:latin typeface="Barlow" pitchFamily="34" charset="0"/>
                <a:ea typeface="Barlow" pitchFamily="34" charset="-122"/>
                <a:cs typeface="Barlow" pitchFamily="34" charset="-120"/>
              </a:rPr>
              <a:t>[INPUT]</a:t>
            </a:r>
            <a:endParaRPr lang="en-US" sz="1000" dirty="0"/>
          </a:p>
        </p:txBody>
      </p:sp>
      <p:sp>
        <p:nvSpPr>
          <p:cNvPr id="36" name="Shape 34"/>
          <p:cNvSpPr/>
          <p:nvPr/>
        </p:nvSpPr>
        <p:spPr>
          <a:xfrm>
            <a:off x="4681728" y="2459736"/>
            <a:ext cx="4005072" cy="329184"/>
          </a:xfrm>
          <a:prstGeom prst="rect">
            <a:avLst/>
          </a:prstGeom>
          <a:solidFill>
            <a:srgbClr val="F5F4F7"/>
          </a:solidFill>
          <a:ln w="12700">
            <a:solidFill>
              <a:srgbClr val="F5F4F7"/>
            </a:solidFill>
            <a:prstDash val="solid"/>
          </a:ln>
        </p:spPr>
        <p:txBody>
          <a:bodyPr/>
          <a:lstStyle/>
          <a:p>
            <a:endParaRPr lang="en-GB"/>
          </a:p>
        </p:txBody>
      </p:sp>
      <p:sp>
        <p:nvSpPr>
          <p:cNvPr id="37" name="Text 35"/>
          <p:cNvSpPr/>
          <p:nvPr/>
        </p:nvSpPr>
        <p:spPr>
          <a:xfrm>
            <a:off x="4828032" y="2505456"/>
            <a:ext cx="178308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[DATA PACK REQUIRED]</a:t>
            </a:r>
            <a:endParaRPr lang="en-US" sz="1100" dirty="0"/>
          </a:p>
        </p:txBody>
      </p:sp>
      <p:sp>
        <p:nvSpPr>
          <p:cNvPr id="38" name="Text 36"/>
          <p:cNvSpPr/>
          <p:nvPr/>
        </p:nvSpPr>
        <p:spPr>
          <a:xfrm>
            <a:off x="6720840" y="2505456"/>
            <a:ext cx="73152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[INPUT]</a:t>
            </a:r>
            <a:endParaRPr lang="en-US" sz="1100" dirty="0"/>
          </a:p>
        </p:txBody>
      </p:sp>
      <p:sp>
        <p:nvSpPr>
          <p:cNvPr id="39" name="Text 37"/>
          <p:cNvSpPr/>
          <p:nvPr/>
        </p:nvSpPr>
        <p:spPr>
          <a:xfrm>
            <a:off x="7498080" y="2505456"/>
            <a:ext cx="1097280" cy="237744"/>
          </a:xfrm>
          <a:prstGeom prst="rect">
            <a:avLst/>
          </a:prstGeom>
          <a:noFill/>
          <a:ln/>
        </p:spPr>
        <p:txBody>
          <a:bodyPr wrap="square" lIns="0" tIns="0" rIns="0" bIns="0" rtlCol="0" anchor="ctr"/>
          <a:lstStyle/>
          <a:p>
            <a:pPr marL="0" indent="0">
              <a:buNone/>
            </a:pPr>
            <a:r>
              <a:rPr lang="en-US" sz="700" i="1" dirty="0">
                <a:solidFill>
                  <a:srgbClr val="9990AA"/>
                </a:solidFill>
                <a:latin typeface="Barlow" pitchFamily="34" charset="0"/>
                <a:ea typeface="Barlow" pitchFamily="34" charset="-122"/>
                <a:cs typeface="Barlow" pitchFamily="34" charset="-120"/>
              </a:rPr>
              <a:t>[</a:t>
            </a:r>
            <a:r>
              <a:rPr lang="en-US" sz="1000" i="1" dirty="0">
                <a:solidFill>
                  <a:srgbClr val="9990AA"/>
                </a:solidFill>
                <a:latin typeface="Barlow" pitchFamily="34" charset="0"/>
                <a:ea typeface="Barlow" pitchFamily="34" charset="-122"/>
                <a:cs typeface="Barlow" pitchFamily="34" charset="-120"/>
              </a:rPr>
              <a:t>INPUT</a:t>
            </a:r>
            <a:r>
              <a:rPr lang="en-US" sz="700" i="1" dirty="0">
                <a:solidFill>
                  <a:srgbClr val="9990AA"/>
                </a:solidFill>
                <a:latin typeface="Barlow" pitchFamily="34" charset="0"/>
                <a:ea typeface="Barlow" pitchFamily="34" charset="-122"/>
                <a:cs typeface="Barlow" pitchFamily="34" charset="-120"/>
              </a:rPr>
              <a:t>]</a:t>
            </a:r>
            <a:endParaRPr lang="en-US" sz="700" dirty="0"/>
          </a:p>
        </p:txBody>
      </p:sp>
      <p:sp>
        <p:nvSpPr>
          <p:cNvPr id="40" name="Shape 38"/>
          <p:cNvSpPr/>
          <p:nvPr/>
        </p:nvSpPr>
        <p:spPr>
          <a:xfrm>
            <a:off x="4681728" y="2843784"/>
            <a:ext cx="4005072" cy="329184"/>
          </a:xfrm>
          <a:prstGeom prst="rect">
            <a:avLst/>
          </a:prstGeom>
          <a:solidFill>
            <a:srgbClr val="FFFFFF"/>
          </a:solidFill>
          <a:ln w="12700">
            <a:solidFill>
              <a:srgbClr val="FFFFFF"/>
            </a:solidFill>
            <a:prstDash val="solid"/>
          </a:ln>
        </p:spPr>
        <p:txBody>
          <a:bodyPr/>
          <a:lstStyle/>
          <a:p>
            <a:endParaRPr lang="en-GB"/>
          </a:p>
        </p:txBody>
      </p:sp>
      <p:sp>
        <p:nvSpPr>
          <p:cNvPr id="41" name="Text 39"/>
          <p:cNvSpPr/>
          <p:nvPr/>
        </p:nvSpPr>
        <p:spPr>
          <a:xfrm>
            <a:off x="4828032" y="2889504"/>
            <a:ext cx="178308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[DATA PACK REQUIRED]</a:t>
            </a:r>
            <a:endParaRPr lang="en-US" sz="1100" dirty="0"/>
          </a:p>
        </p:txBody>
      </p:sp>
      <p:sp>
        <p:nvSpPr>
          <p:cNvPr id="42" name="Text 40"/>
          <p:cNvSpPr/>
          <p:nvPr/>
        </p:nvSpPr>
        <p:spPr>
          <a:xfrm>
            <a:off x="6720840" y="2889504"/>
            <a:ext cx="731520" cy="237744"/>
          </a:xfrm>
          <a:prstGeom prst="rect">
            <a:avLst/>
          </a:prstGeom>
          <a:noFill/>
          <a:ln/>
        </p:spPr>
        <p:txBody>
          <a:bodyPr wrap="square" lIns="0" tIns="0" rIns="0" bIns="0" rtlCol="0" anchor="ctr"/>
          <a:lstStyle/>
          <a:p>
            <a:pPr marL="0" indent="0">
              <a:buNone/>
            </a:pPr>
            <a:r>
              <a:rPr lang="en-US" sz="1100" i="1" dirty="0">
                <a:solidFill>
                  <a:srgbClr val="9990AA"/>
                </a:solidFill>
                <a:latin typeface="Barlow" pitchFamily="34" charset="0"/>
                <a:ea typeface="Barlow" pitchFamily="34" charset="-122"/>
                <a:cs typeface="Barlow" pitchFamily="34" charset="-120"/>
              </a:rPr>
              <a:t>[INPUT]</a:t>
            </a:r>
            <a:endParaRPr lang="en-US" sz="1100" dirty="0"/>
          </a:p>
        </p:txBody>
      </p:sp>
      <p:sp>
        <p:nvSpPr>
          <p:cNvPr id="43" name="Text 41"/>
          <p:cNvSpPr/>
          <p:nvPr/>
        </p:nvSpPr>
        <p:spPr>
          <a:xfrm>
            <a:off x="7498080" y="2889504"/>
            <a:ext cx="1097280" cy="237744"/>
          </a:xfrm>
          <a:prstGeom prst="rect">
            <a:avLst/>
          </a:prstGeom>
          <a:noFill/>
          <a:ln/>
        </p:spPr>
        <p:txBody>
          <a:bodyPr wrap="square" lIns="0" tIns="0" rIns="0" bIns="0" rtlCol="0" anchor="ctr"/>
          <a:lstStyle/>
          <a:p>
            <a:pPr marL="0" indent="0">
              <a:buNone/>
            </a:pPr>
            <a:r>
              <a:rPr lang="en-US" sz="700" i="1" dirty="0">
                <a:solidFill>
                  <a:srgbClr val="9990AA"/>
                </a:solidFill>
                <a:latin typeface="Barlow" pitchFamily="34" charset="0"/>
                <a:ea typeface="Barlow" pitchFamily="34" charset="-122"/>
                <a:cs typeface="Barlow" pitchFamily="34" charset="-120"/>
              </a:rPr>
              <a:t>[</a:t>
            </a:r>
            <a:r>
              <a:rPr lang="en-US" sz="1000" i="1" dirty="0">
                <a:solidFill>
                  <a:srgbClr val="9990AA"/>
                </a:solidFill>
                <a:latin typeface="Barlow" pitchFamily="34" charset="0"/>
                <a:ea typeface="Barlow" pitchFamily="34" charset="-122"/>
                <a:cs typeface="Barlow" pitchFamily="34" charset="-120"/>
              </a:rPr>
              <a:t>INPUT</a:t>
            </a:r>
            <a:r>
              <a:rPr lang="en-US" sz="700" i="1" dirty="0">
                <a:solidFill>
                  <a:srgbClr val="9990AA"/>
                </a:solidFill>
                <a:latin typeface="Barlow" pitchFamily="34" charset="0"/>
                <a:ea typeface="Barlow" pitchFamily="34" charset="-122"/>
                <a:cs typeface="Barlow" pitchFamily="34" charset="-120"/>
              </a:rPr>
              <a:t>]</a:t>
            </a:r>
            <a:endParaRPr lang="en-US" sz="700" dirty="0"/>
          </a:p>
        </p:txBody>
      </p:sp>
      <p:sp>
        <p:nvSpPr>
          <p:cNvPr id="44" name="Shape 42"/>
          <p:cNvSpPr/>
          <p:nvPr/>
        </p:nvSpPr>
        <p:spPr>
          <a:xfrm>
            <a:off x="4681728" y="3273552"/>
            <a:ext cx="4005072" cy="1389888"/>
          </a:xfrm>
          <a:prstGeom prst="rect">
            <a:avLst/>
          </a:prstGeom>
          <a:solidFill>
            <a:srgbClr val="FFFFFF"/>
          </a:solidFill>
          <a:ln w="12700">
            <a:solidFill>
              <a:srgbClr val="FFFFFF"/>
            </a:solidFill>
            <a:prstDash val="solid"/>
          </a:ln>
        </p:spPr>
        <p:txBody>
          <a:bodyPr/>
          <a:lstStyle/>
          <a:p>
            <a:endParaRPr lang="en-GB"/>
          </a:p>
        </p:txBody>
      </p:sp>
      <p:sp>
        <p:nvSpPr>
          <p:cNvPr id="45" name="Shape 43"/>
          <p:cNvSpPr/>
          <p:nvPr/>
        </p:nvSpPr>
        <p:spPr>
          <a:xfrm>
            <a:off x="4681728" y="3273552"/>
            <a:ext cx="54864" cy="1389888"/>
          </a:xfrm>
          <a:prstGeom prst="rect">
            <a:avLst/>
          </a:prstGeom>
          <a:solidFill>
            <a:srgbClr val="34D4C2"/>
          </a:solidFill>
          <a:ln w="12700">
            <a:solidFill>
              <a:srgbClr val="34D4C2"/>
            </a:solidFill>
            <a:prstDash val="solid"/>
          </a:ln>
        </p:spPr>
        <p:txBody>
          <a:bodyPr/>
          <a:lstStyle/>
          <a:p>
            <a:endParaRPr lang="en-GB"/>
          </a:p>
        </p:txBody>
      </p:sp>
      <p:sp>
        <p:nvSpPr>
          <p:cNvPr id="46" name="Text 44"/>
          <p:cNvSpPr/>
          <p:nvPr/>
        </p:nvSpPr>
        <p:spPr>
          <a:xfrm>
            <a:off x="4828032" y="3364992"/>
            <a:ext cx="3749040" cy="201168"/>
          </a:xfrm>
          <a:prstGeom prst="rect">
            <a:avLst/>
          </a:prstGeom>
          <a:noFill/>
          <a:ln/>
        </p:spPr>
        <p:txBody>
          <a:bodyPr wrap="square" lIns="0" tIns="0" rIns="0" bIns="0" rtlCol="0" anchor="ctr"/>
          <a:lstStyle/>
          <a:p>
            <a:pPr marL="0" indent="0">
              <a:buNone/>
            </a:pPr>
            <a:r>
              <a:rPr lang="en-US" sz="750" b="1" kern="0" spc="100" dirty="0">
                <a:solidFill>
                  <a:srgbClr val="281B3F"/>
                </a:solidFill>
                <a:latin typeface="Barlow Condensed" pitchFamily="34" charset="0"/>
                <a:ea typeface="Barlow Condensed" pitchFamily="34" charset="-122"/>
                <a:cs typeface="Barlow Condensed" pitchFamily="34" charset="-120"/>
              </a:rPr>
              <a:t>VALUATION COMMENTARY</a:t>
            </a:r>
            <a:endParaRPr lang="en-US" sz="750" dirty="0"/>
          </a:p>
        </p:txBody>
      </p:sp>
      <p:sp>
        <p:nvSpPr>
          <p:cNvPr id="47" name="Text 45"/>
          <p:cNvSpPr/>
          <p:nvPr/>
        </p:nvSpPr>
        <p:spPr>
          <a:xfrm>
            <a:off x="4828032" y="3639312"/>
            <a:ext cx="3749040" cy="914400"/>
          </a:xfrm>
          <a:prstGeom prst="rect">
            <a:avLst/>
          </a:prstGeom>
          <a:noFill/>
          <a:ln/>
        </p:spPr>
        <p:txBody>
          <a:bodyPr wrap="square" lIns="0" tIns="0" rIns="0" bIns="0" rtlCol="0" anchor="t"/>
          <a:lstStyle/>
          <a:p>
            <a:pPr marL="0" indent="0">
              <a:buNone/>
            </a:pPr>
            <a:r>
              <a:rPr lang="en-US" sz="850" dirty="0">
                <a:solidFill>
                  <a:srgbClr val="444444"/>
                </a:solidFill>
                <a:latin typeface="Barlow" pitchFamily="34" charset="0"/>
                <a:ea typeface="Barlow" pitchFamily="34" charset="-122"/>
                <a:cs typeface="Barlow" pitchFamily="34" charset="-120"/>
              </a:rPr>
              <a:t>[DATA PACK REQUIRED — peer multiples and valuation commentary to be completed by advising CF firm. Consistent EBITDA of £1.5m across FY2024 and FY2025 and near debt-free balance sheet (0.1x Net Debt/EBITDA) provide a stable valuation base.]</a:t>
            </a:r>
            <a:endParaRPr lang="en-US" sz="850" dirty="0"/>
          </a:p>
        </p:txBody>
      </p:sp>
      <p:sp>
        <p:nvSpPr>
          <p:cNvPr id="48" name="Shape 46"/>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49" name="Text 47"/>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50" name="Text 48"/>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81B3F"/>
        </a:solidFill>
        <a:effectLst/>
      </p:bgPr>
    </p:bg>
    <p:spTree>
      <p:nvGrpSpPr>
        <p:cNvPr id="1" name=""/>
        <p:cNvGrpSpPr/>
        <p:nvPr/>
      </p:nvGrpSpPr>
      <p:grpSpPr>
        <a:xfrm>
          <a:off x="0" y="0"/>
          <a:ext cx="0" cy="0"/>
          <a:chOff x="0" y="0"/>
          <a:chExt cx="0" cy="0"/>
        </a:xfrm>
      </p:grpSpPr>
      <p:sp>
        <p:nvSpPr>
          <p:cNvPr id="2" name="Shape 0"/>
          <p:cNvSpPr/>
          <p:nvPr/>
        </p:nvSpPr>
        <p:spPr>
          <a:xfrm>
            <a:off x="5212080" y="0"/>
            <a:ext cx="3931920" cy="5143500"/>
          </a:xfrm>
          <a:prstGeom prst="rect">
            <a:avLst/>
          </a:prstGeom>
          <a:solidFill>
            <a:srgbClr val="1C1230"/>
          </a:solidFill>
          <a:ln w="12700">
            <a:solidFill>
              <a:srgbClr val="1C1230"/>
            </a:solidFill>
            <a:prstDash val="solid"/>
          </a:ln>
        </p:spPr>
        <p:txBody>
          <a:bodyPr/>
          <a:lstStyle/>
          <a:p>
            <a:endParaRPr lang="en-GB"/>
          </a:p>
        </p:txBody>
      </p:sp>
      <p:sp>
        <p:nvSpPr>
          <p:cNvPr id="3" name="Shape 1"/>
          <p:cNvSpPr/>
          <p:nvPr/>
        </p:nvSpPr>
        <p:spPr>
          <a:xfrm rot="360000">
            <a:off x="4434840" y="-548640"/>
            <a:ext cx="960120" cy="6400800"/>
          </a:xfrm>
          <a:prstGeom prst="rect">
            <a:avLst/>
          </a:prstGeom>
          <a:solidFill>
            <a:srgbClr val="281B3F"/>
          </a:solidFill>
          <a:ln w="12700">
            <a:solidFill>
              <a:srgbClr val="281B3F"/>
            </a:solidFill>
            <a:prstDash val="solid"/>
          </a:ln>
        </p:spPr>
        <p:txBody>
          <a:bodyPr/>
          <a:lstStyle/>
          <a:p>
            <a:endParaRPr lang="en-GB"/>
          </a:p>
        </p:txBody>
      </p:sp>
      <p:sp>
        <p:nvSpPr>
          <p:cNvPr id="4" name="Shape 2"/>
          <p:cNvSpPr/>
          <p:nvPr/>
        </p:nvSpPr>
        <p:spPr>
          <a:xfrm>
            <a:off x="0" y="5006340"/>
            <a:ext cx="9144000" cy="137160"/>
          </a:xfrm>
          <a:prstGeom prst="rect">
            <a:avLst/>
          </a:prstGeom>
          <a:solidFill>
            <a:srgbClr val="34D4C2"/>
          </a:solidFill>
          <a:ln w="12700">
            <a:solidFill>
              <a:srgbClr val="34D4C2"/>
            </a:solidFill>
            <a:prstDash val="solid"/>
          </a:ln>
        </p:spPr>
        <p:txBody>
          <a:bodyPr/>
          <a:lstStyle/>
          <a:p>
            <a:endParaRPr lang="en-GB"/>
          </a:p>
        </p:txBody>
      </p:sp>
      <p:sp>
        <p:nvSpPr>
          <p:cNvPr id="5" name="Text 3"/>
          <p:cNvSpPr/>
          <p:nvPr/>
        </p:nvSpPr>
        <p:spPr>
          <a:xfrm>
            <a:off x="411480" y="411480"/>
            <a:ext cx="4572000" cy="685800"/>
          </a:xfrm>
          <a:prstGeom prst="rect">
            <a:avLst/>
          </a:prstGeom>
          <a:noFill/>
          <a:ln/>
        </p:spPr>
        <p:txBody>
          <a:bodyPr wrap="square" lIns="0" tIns="0" rIns="0" bIns="0" rtlCol="0" anchor="ctr"/>
          <a:lstStyle/>
          <a:p>
            <a:pPr marL="0" indent="0">
              <a:buNone/>
            </a:pPr>
            <a:r>
              <a:rPr lang="en-US" sz="4200" b="1" dirty="0">
                <a:solidFill>
                  <a:srgbClr val="FFFFFF"/>
                </a:solidFill>
                <a:latin typeface="Barlow Condensed" pitchFamily="34" charset="0"/>
                <a:ea typeface="Barlow Condensed" pitchFamily="34" charset="-122"/>
                <a:cs typeface="Barlow Condensed" pitchFamily="34" charset="-120"/>
              </a:rPr>
              <a:t>At a Glance</a:t>
            </a:r>
            <a:endParaRPr lang="en-US" sz="4200" dirty="0"/>
          </a:p>
        </p:txBody>
      </p:sp>
      <p:sp>
        <p:nvSpPr>
          <p:cNvPr id="6" name="Shape 4"/>
          <p:cNvSpPr/>
          <p:nvPr/>
        </p:nvSpPr>
        <p:spPr>
          <a:xfrm>
            <a:off x="411480" y="1188720"/>
            <a:ext cx="502920" cy="64008"/>
          </a:xfrm>
          <a:prstGeom prst="rect">
            <a:avLst/>
          </a:prstGeom>
          <a:solidFill>
            <a:srgbClr val="34D4C2"/>
          </a:solidFill>
          <a:ln w="12700">
            <a:solidFill>
              <a:srgbClr val="34D4C2"/>
            </a:solidFill>
            <a:prstDash val="solid"/>
          </a:ln>
        </p:spPr>
        <p:txBody>
          <a:bodyPr/>
          <a:lstStyle/>
          <a:p>
            <a:endParaRPr lang="en-GB"/>
          </a:p>
        </p:txBody>
      </p:sp>
      <p:sp>
        <p:nvSpPr>
          <p:cNvPr id="7" name="Shape 5"/>
          <p:cNvSpPr/>
          <p:nvPr/>
        </p:nvSpPr>
        <p:spPr>
          <a:xfrm>
            <a:off x="411480" y="1417320"/>
            <a:ext cx="45720" cy="502920"/>
          </a:xfrm>
          <a:prstGeom prst="rect">
            <a:avLst/>
          </a:prstGeom>
          <a:solidFill>
            <a:srgbClr val="34D4C2"/>
          </a:solidFill>
          <a:ln w="12700">
            <a:solidFill>
              <a:srgbClr val="34D4C2"/>
            </a:solidFill>
            <a:prstDash val="solid"/>
          </a:ln>
        </p:spPr>
        <p:txBody>
          <a:bodyPr/>
          <a:lstStyle/>
          <a:p>
            <a:endParaRPr lang="en-GB"/>
          </a:p>
        </p:txBody>
      </p:sp>
      <p:sp>
        <p:nvSpPr>
          <p:cNvPr id="8" name="Text 6"/>
          <p:cNvSpPr/>
          <p:nvPr/>
        </p:nvSpPr>
        <p:spPr>
          <a:xfrm>
            <a:off x="566928" y="1417320"/>
            <a:ext cx="2286000" cy="292608"/>
          </a:xfrm>
          <a:prstGeom prst="rect">
            <a:avLst/>
          </a:prstGeom>
          <a:noFill/>
          <a:ln/>
        </p:spPr>
        <p:txBody>
          <a:bodyPr wrap="square" lIns="0" tIns="0" rIns="0" bIns="0" rtlCol="0" anchor="ctr"/>
          <a:lstStyle/>
          <a:p>
            <a:pPr marL="0" indent="0">
              <a:buNone/>
            </a:pPr>
            <a:r>
              <a:rPr lang="en-US" sz="1800" b="1" dirty="0">
                <a:solidFill>
                  <a:srgbClr val="FFFFFF"/>
                </a:solidFill>
                <a:latin typeface="Barlow Condensed" pitchFamily="34" charset="0"/>
                <a:ea typeface="Barlow Condensed" pitchFamily="34" charset="-122"/>
                <a:cs typeface="Barlow Condensed" pitchFamily="34" charset="-120"/>
              </a:rPr>
              <a:t>£16.7m</a:t>
            </a:r>
            <a:endParaRPr lang="en-US" sz="1800" dirty="0"/>
          </a:p>
        </p:txBody>
      </p:sp>
      <p:sp>
        <p:nvSpPr>
          <p:cNvPr id="9" name="Text 7"/>
          <p:cNvSpPr/>
          <p:nvPr/>
        </p:nvSpPr>
        <p:spPr>
          <a:xfrm>
            <a:off x="566928" y="1700784"/>
            <a:ext cx="2286000" cy="201168"/>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Revenue FY2025</a:t>
            </a:r>
            <a:endParaRPr lang="en-US" sz="750" dirty="0"/>
          </a:p>
        </p:txBody>
      </p:sp>
      <p:sp>
        <p:nvSpPr>
          <p:cNvPr id="10" name="Shape 8"/>
          <p:cNvSpPr/>
          <p:nvPr/>
        </p:nvSpPr>
        <p:spPr>
          <a:xfrm>
            <a:off x="411480" y="2167128"/>
            <a:ext cx="45720" cy="502920"/>
          </a:xfrm>
          <a:prstGeom prst="rect">
            <a:avLst/>
          </a:prstGeom>
          <a:solidFill>
            <a:srgbClr val="34D4C2"/>
          </a:solidFill>
          <a:ln w="12700">
            <a:solidFill>
              <a:srgbClr val="34D4C2"/>
            </a:solidFill>
            <a:prstDash val="solid"/>
          </a:ln>
        </p:spPr>
        <p:txBody>
          <a:bodyPr/>
          <a:lstStyle/>
          <a:p>
            <a:endParaRPr lang="en-GB"/>
          </a:p>
        </p:txBody>
      </p:sp>
      <p:sp>
        <p:nvSpPr>
          <p:cNvPr id="11" name="Text 9"/>
          <p:cNvSpPr/>
          <p:nvPr/>
        </p:nvSpPr>
        <p:spPr>
          <a:xfrm>
            <a:off x="566928" y="2167128"/>
            <a:ext cx="2286000" cy="292608"/>
          </a:xfrm>
          <a:prstGeom prst="rect">
            <a:avLst/>
          </a:prstGeom>
          <a:noFill/>
          <a:ln/>
        </p:spPr>
        <p:txBody>
          <a:bodyPr wrap="square" lIns="0" tIns="0" rIns="0" bIns="0" rtlCol="0" anchor="ctr"/>
          <a:lstStyle/>
          <a:p>
            <a:pPr marL="0" indent="0">
              <a:buNone/>
            </a:pPr>
            <a:r>
              <a:rPr lang="en-US" sz="1800" b="1" dirty="0">
                <a:solidFill>
                  <a:srgbClr val="FFFFFF"/>
                </a:solidFill>
                <a:latin typeface="Barlow Condensed" pitchFamily="34" charset="0"/>
                <a:ea typeface="Barlow Condensed" pitchFamily="34" charset="-122"/>
                <a:cs typeface="Barlow Condensed" pitchFamily="34" charset="-120"/>
              </a:rPr>
              <a:t>£1.5m</a:t>
            </a:r>
            <a:endParaRPr lang="en-US" sz="1800" dirty="0"/>
          </a:p>
        </p:txBody>
      </p:sp>
      <p:sp>
        <p:nvSpPr>
          <p:cNvPr id="12" name="Text 10"/>
          <p:cNvSpPr/>
          <p:nvPr/>
        </p:nvSpPr>
        <p:spPr>
          <a:xfrm>
            <a:off x="566928" y="2450592"/>
            <a:ext cx="2286000" cy="201168"/>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Adj. EBITDA</a:t>
            </a:r>
            <a:endParaRPr lang="en-US" sz="750" dirty="0"/>
          </a:p>
        </p:txBody>
      </p:sp>
      <p:sp>
        <p:nvSpPr>
          <p:cNvPr id="13" name="Shape 11"/>
          <p:cNvSpPr/>
          <p:nvPr/>
        </p:nvSpPr>
        <p:spPr>
          <a:xfrm>
            <a:off x="411480" y="2916936"/>
            <a:ext cx="45720" cy="502920"/>
          </a:xfrm>
          <a:prstGeom prst="rect">
            <a:avLst/>
          </a:prstGeom>
          <a:solidFill>
            <a:srgbClr val="34D4C2"/>
          </a:solidFill>
          <a:ln w="12700">
            <a:solidFill>
              <a:srgbClr val="34D4C2"/>
            </a:solidFill>
            <a:prstDash val="solid"/>
          </a:ln>
        </p:spPr>
        <p:txBody>
          <a:bodyPr/>
          <a:lstStyle/>
          <a:p>
            <a:endParaRPr lang="en-GB"/>
          </a:p>
        </p:txBody>
      </p:sp>
      <p:sp>
        <p:nvSpPr>
          <p:cNvPr id="14" name="Text 12"/>
          <p:cNvSpPr/>
          <p:nvPr/>
        </p:nvSpPr>
        <p:spPr>
          <a:xfrm>
            <a:off x="566928" y="2916936"/>
            <a:ext cx="2286000" cy="292608"/>
          </a:xfrm>
          <a:prstGeom prst="rect">
            <a:avLst/>
          </a:prstGeom>
          <a:noFill/>
          <a:ln/>
        </p:spPr>
        <p:txBody>
          <a:bodyPr wrap="square" lIns="0" tIns="0" rIns="0" bIns="0" rtlCol="0" anchor="ctr"/>
          <a:lstStyle/>
          <a:p>
            <a:pPr marL="0" indent="0">
              <a:buNone/>
            </a:pPr>
            <a:r>
              <a:rPr lang="en-US" sz="1800" b="1" dirty="0">
                <a:solidFill>
                  <a:srgbClr val="FFFFFF"/>
                </a:solidFill>
                <a:latin typeface="Barlow Condensed" pitchFamily="34" charset="0"/>
                <a:ea typeface="Barlow Condensed" pitchFamily="34" charset="-122"/>
                <a:cs typeface="Barlow Condensed" pitchFamily="34" charset="-120"/>
              </a:rPr>
              <a:t>0.1x</a:t>
            </a:r>
            <a:endParaRPr lang="en-US" sz="1800" dirty="0"/>
          </a:p>
        </p:txBody>
      </p:sp>
      <p:sp>
        <p:nvSpPr>
          <p:cNvPr id="15" name="Text 13"/>
          <p:cNvSpPr/>
          <p:nvPr/>
        </p:nvSpPr>
        <p:spPr>
          <a:xfrm>
            <a:off x="566928" y="3200400"/>
            <a:ext cx="2286000" cy="201168"/>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Net Debt / EBITDA</a:t>
            </a:r>
            <a:endParaRPr lang="en-US" sz="750" dirty="0"/>
          </a:p>
        </p:txBody>
      </p:sp>
      <p:sp>
        <p:nvSpPr>
          <p:cNvPr id="16" name="Shape 14"/>
          <p:cNvSpPr/>
          <p:nvPr/>
        </p:nvSpPr>
        <p:spPr>
          <a:xfrm>
            <a:off x="411480" y="3666744"/>
            <a:ext cx="45720" cy="502920"/>
          </a:xfrm>
          <a:prstGeom prst="rect">
            <a:avLst/>
          </a:prstGeom>
          <a:solidFill>
            <a:srgbClr val="34D4C2"/>
          </a:solidFill>
          <a:ln w="12700">
            <a:solidFill>
              <a:srgbClr val="34D4C2"/>
            </a:solidFill>
            <a:prstDash val="solid"/>
          </a:ln>
        </p:spPr>
        <p:txBody>
          <a:bodyPr/>
          <a:lstStyle/>
          <a:p>
            <a:endParaRPr lang="en-GB"/>
          </a:p>
        </p:txBody>
      </p:sp>
      <p:sp>
        <p:nvSpPr>
          <p:cNvPr id="17" name="Text 15"/>
          <p:cNvSpPr/>
          <p:nvPr/>
        </p:nvSpPr>
        <p:spPr>
          <a:xfrm>
            <a:off x="566928" y="3666744"/>
            <a:ext cx="2286000" cy="292608"/>
          </a:xfrm>
          <a:prstGeom prst="rect">
            <a:avLst/>
          </a:prstGeom>
          <a:noFill/>
          <a:ln/>
        </p:spPr>
        <p:txBody>
          <a:bodyPr wrap="square" lIns="0" tIns="0" rIns="0" bIns="0" rtlCol="0" anchor="ctr"/>
          <a:lstStyle/>
          <a:p>
            <a:pPr marL="0" indent="0">
              <a:buNone/>
            </a:pPr>
            <a:r>
              <a:rPr lang="en-US" sz="1800" b="1" dirty="0">
                <a:solidFill>
                  <a:srgbClr val="FFFFFF"/>
                </a:solidFill>
                <a:latin typeface="Barlow Condensed" pitchFamily="34" charset="0"/>
                <a:ea typeface="Barlow Condensed" pitchFamily="34" charset="-122"/>
                <a:cs typeface="Barlow Condensed" pitchFamily="34" charset="-120"/>
              </a:rPr>
              <a:t>£0.6m</a:t>
            </a:r>
            <a:endParaRPr lang="en-US" sz="1800" dirty="0"/>
          </a:p>
        </p:txBody>
      </p:sp>
      <p:sp>
        <p:nvSpPr>
          <p:cNvPr id="18" name="Text 16"/>
          <p:cNvSpPr/>
          <p:nvPr/>
        </p:nvSpPr>
        <p:spPr>
          <a:xfrm>
            <a:off x="566928" y="3950208"/>
            <a:ext cx="2286000" cy="201168"/>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Capex FY2025</a:t>
            </a:r>
            <a:endParaRPr lang="en-US" sz="750" dirty="0"/>
          </a:p>
        </p:txBody>
      </p:sp>
      <p:sp>
        <p:nvSpPr>
          <p:cNvPr id="19" name="Text 17"/>
          <p:cNvSpPr/>
          <p:nvPr/>
        </p:nvSpPr>
        <p:spPr>
          <a:xfrm>
            <a:off x="411480" y="4315968"/>
            <a:ext cx="4572000" cy="502920"/>
          </a:xfrm>
          <a:prstGeom prst="rect">
            <a:avLst/>
          </a:prstGeom>
          <a:noFill/>
          <a:ln/>
        </p:spPr>
        <p:txBody>
          <a:bodyPr wrap="square" lIns="0" tIns="0" rIns="0" bIns="0" rtlCol="0" anchor="ctr"/>
          <a:lstStyle/>
          <a:p>
            <a:pPr marL="0" indent="0">
              <a:buNone/>
            </a:pPr>
            <a:r>
              <a:rPr lang="en-US" sz="650" dirty="0">
                <a:solidFill>
                  <a:srgbClr val="9990AA"/>
                </a:solidFill>
                <a:latin typeface="Barlow" pitchFamily="34" charset="0"/>
                <a:ea typeface="Barlow" pitchFamily="34" charset="-122"/>
                <a:cs typeface="Barlow" pitchFamily="34" charset="-120"/>
              </a:rPr>
              <a:t>This document is strictly confidential and has been prepared by Sarala Systems solely for the use of the intended recipient. It does not constitute financial advice. Information has been compiled from Companies House filings and publicly available sources and has not been independently verified.</a:t>
            </a:r>
            <a:endParaRPr lang="en-US" sz="650" dirty="0"/>
          </a:p>
        </p:txBody>
      </p:sp>
      <p:sp>
        <p:nvSpPr>
          <p:cNvPr id="20" name="Text 18"/>
          <p:cNvSpPr/>
          <p:nvPr/>
        </p:nvSpPr>
        <p:spPr>
          <a:xfrm>
            <a:off x="411480" y="4960620"/>
            <a:ext cx="8321040" cy="182880"/>
          </a:xfrm>
          <a:prstGeom prst="rect">
            <a:avLst/>
          </a:prstGeom>
          <a:noFill/>
          <a:ln/>
        </p:spPr>
        <p:txBody>
          <a:bodyPr wrap="square" lIns="0" tIns="0" rIns="0" bIns="0" rtlCol="0" anchor="ctr"/>
          <a:lstStyle/>
          <a:p>
            <a:pPr marL="0" indent="0">
              <a:buNone/>
            </a:pPr>
            <a:r>
              <a:rPr lang="en-US" sz="600" kern="0" spc="100" dirty="0">
                <a:solidFill>
                  <a:srgbClr val="888899"/>
                </a:solidFill>
                <a:latin typeface="Barlow Condensed" pitchFamily="34" charset="0"/>
                <a:ea typeface="Barlow Condensed" pitchFamily="34" charset="-122"/>
                <a:cs typeface="Barlow Condensed" pitchFamily="34" charset="-120"/>
              </a:rPr>
              <a:t>SARALA SYSTEMS  ·  STRICTLY CONFIDENTIAL  ·  NOT FOR DISTRIBUTION</a:t>
            </a:r>
            <a:endParaRPr lang="en-US" sz="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Contents</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60120"/>
            <a:ext cx="4087368" cy="347472"/>
          </a:xfrm>
          <a:prstGeom prst="rect">
            <a:avLst/>
          </a:prstGeom>
          <a:solidFill>
            <a:srgbClr val="F5F4F7"/>
          </a:solidFill>
          <a:ln w="12700">
            <a:solidFill>
              <a:srgbClr val="F5F4F7"/>
            </a:solidFill>
            <a:prstDash val="solid"/>
          </a:ln>
        </p:spPr>
        <p:txBody>
          <a:bodyPr/>
          <a:lstStyle/>
          <a:p>
            <a:endParaRPr lang="en-GB"/>
          </a:p>
        </p:txBody>
      </p:sp>
      <p:sp>
        <p:nvSpPr>
          <p:cNvPr id="7" name="Shape 5"/>
          <p:cNvSpPr/>
          <p:nvPr/>
        </p:nvSpPr>
        <p:spPr>
          <a:xfrm>
            <a:off x="411480" y="960120"/>
            <a:ext cx="411480" cy="347472"/>
          </a:xfrm>
          <a:prstGeom prst="rect">
            <a:avLst/>
          </a:prstGeom>
          <a:solidFill>
            <a:srgbClr val="281B3F"/>
          </a:solidFill>
          <a:ln w="12700">
            <a:solidFill>
              <a:srgbClr val="281B3F"/>
            </a:solidFill>
            <a:prstDash val="solid"/>
          </a:ln>
        </p:spPr>
        <p:txBody>
          <a:bodyPr/>
          <a:lstStyle/>
          <a:p>
            <a:endParaRPr lang="en-GB"/>
          </a:p>
        </p:txBody>
      </p:sp>
      <p:sp>
        <p:nvSpPr>
          <p:cNvPr id="8" name="Text 6"/>
          <p:cNvSpPr/>
          <p:nvPr/>
        </p:nvSpPr>
        <p:spPr>
          <a:xfrm>
            <a:off x="411480" y="960120"/>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01</a:t>
            </a:r>
            <a:endParaRPr lang="en-US" sz="1100" dirty="0"/>
          </a:p>
        </p:txBody>
      </p:sp>
      <p:sp>
        <p:nvSpPr>
          <p:cNvPr id="9" name="Text 7"/>
          <p:cNvSpPr/>
          <p:nvPr/>
        </p:nvSpPr>
        <p:spPr>
          <a:xfrm>
            <a:off x="914400" y="978408"/>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Executive Summary</a:t>
            </a:r>
            <a:endParaRPr lang="en-US" sz="900" dirty="0"/>
          </a:p>
        </p:txBody>
      </p:sp>
      <p:sp>
        <p:nvSpPr>
          <p:cNvPr id="10" name="Text 8"/>
          <p:cNvSpPr/>
          <p:nvPr/>
        </p:nvSpPr>
        <p:spPr>
          <a:xfrm>
            <a:off x="914400" y="1143000"/>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Investment overview and key metrics</a:t>
            </a:r>
            <a:endParaRPr lang="en-US" sz="700" dirty="0"/>
          </a:p>
        </p:txBody>
      </p:sp>
      <p:sp>
        <p:nvSpPr>
          <p:cNvPr id="11" name="Shape 9"/>
          <p:cNvSpPr/>
          <p:nvPr/>
        </p:nvSpPr>
        <p:spPr>
          <a:xfrm>
            <a:off x="4572000" y="960120"/>
            <a:ext cx="4087368" cy="347472"/>
          </a:xfrm>
          <a:prstGeom prst="rect">
            <a:avLst/>
          </a:prstGeom>
          <a:solidFill>
            <a:srgbClr val="F5F4F7"/>
          </a:solidFill>
          <a:ln w="12700">
            <a:solidFill>
              <a:srgbClr val="F5F4F7"/>
            </a:solidFill>
            <a:prstDash val="solid"/>
          </a:ln>
        </p:spPr>
        <p:txBody>
          <a:bodyPr/>
          <a:lstStyle/>
          <a:p>
            <a:endParaRPr lang="en-GB"/>
          </a:p>
        </p:txBody>
      </p:sp>
      <p:sp>
        <p:nvSpPr>
          <p:cNvPr id="12" name="Shape 10"/>
          <p:cNvSpPr/>
          <p:nvPr/>
        </p:nvSpPr>
        <p:spPr>
          <a:xfrm>
            <a:off x="4572000" y="960120"/>
            <a:ext cx="411480" cy="347472"/>
          </a:xfrm>
          <a:prstGeom prst="rect">
            <a:avLst/>
          </a:prstGeom>
          <a:solidFill>
            <a:srgbClr val="281B3F"/>
          </a:solidFill>
          <a:ln w="12700">
            <a:solidFill>
              <a:srgbClr val="281B3F"/>
            </a:solidFill>
            <a:prstDash val="solid"/>
          </a:ln>
        </p:spPr>
        <p:txBody>
          <a:bodyPr/>
          <a:lstStyle/>
          <a:p>
            <a:endParaRPr lang="en-GB"/>
          </a:p>
        </p:txBody>
      </p:sp>
      <p:sp>
        <p:nvSpPr>
          <p:cNvPr id="13" name="Text 11"/>
          <p:cNvSpPr/>
          <p:nvPr/>
        </p:nvSpPr>
        <p:spPr>
          <a:xfrm>
            <a:off x="4572000" y="960120"/>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02</a:t>
            </a:r>
            <a:endParaRPr lang="en-US" sz="1100" dirty="0"/>
          </a:p>
        </p:txBody>
      </p:sp>
      <p:sp>
        <p:nvSpPr>
          <p:cNvPr id="14" name="Text 12"/>
          <p:cNvSpPr/>
          <p:nvPr/>
        </p:nvSpPr>
        <p:spPr>
          <a:xfrm>
            <a:off x="5074920" y="978408"/>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Business Overview</a:t>
            </a:r>
            <a:endParaRPr lang="en-US" sz="900" dirty="0"/>
          </a:p>
        </p:txBody>
      </p:sp>
      <p:sp>
        <p:nvSpPr>
          <p:cNvPr id="15" name="Text 13"/>
          <p:cNvSpPr/>
          <p:nvPr/>
        </p:nvSpPr>
        <p:spPr>
          <a:xfrm>
            <a:off x="5074920" y="1143000"/>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Company profile, history and operations</a:t>
            </a:r>
            <a:endParaRPr lang="en-US" sz="700" dirty="0"/>
          </a:p>
        </p:txBody>
      </p:sp>
      <p:sp>
        <p:nvSpPr>
          <p:cNvPr id="16" name="Shape 14"/>
          <p:cNvSpPr/>
          <p:nvPr/>
        </p:nvSpPr>
        <p:spPr>
          <a:xfrm>
            <a:off x="411480" y="1380744"/>
            <a:ext cx="4087368" cy="347472"/>
          </a:xfrm>
          <a:prstGeom prst="rect">
            <a:avLst/>
          </a:prstGeom>
          <a:solidFill>
            <a:srgbClr val="F5F4F7"/>
          </a:solidFill>
          <a:ln w="12700">
            <a:solidFill>
              <a:srgbClr val="F5F4F7"/>
            </a:solidFill>
            <a:prstDash val="solid"/>
          </a:ln>
        </p:spPr>
        <p:txBody>
          <a:bodyPr/>
          <a:lstStyle/>
          <a:p>
            <a:endParaRPr lang="en-GB"/>
          </a:p>
        </p:txBody>
      </p:sp>
      <p:sp>
        <p:nvSpPr>
          <p:cNvPr id="17" name="Shape 15"/>
          <p:cNvSpPr/>
          <p:nvPr/>
        </p:nvSpPr>
        <p:spPr>
          <a:xfrm>
            <a:off x="411480" y="1380744"/>
            <a:ext cx="411480" cy="347472"/>
          </a:xfrm>
          <a:prstGeom prst="rect">
            <a:avLst/>
          </a:prstGeom>
          <a:solidFill>
            <a:srgbClr val="281B3F"/>
          </a:solidFill>
          <a:ln w="12700">
            <a:solidFill>
              <a:srgbClr val="281B3F"/>
            </a:solidFill>
            <a:prstDash val="solid"/>
          </a:ln>
        </p:spPr>
        <p:txBody>
          <a:bodyPr/>
          <a:lstStyle/>
          <a:p>
            <a:endParaRPr lang="en-GB"/>
          </a:p>
        </p:txBody>
      </p:sp>
      <p:sp>
        <p:nvSpPr>
          <p:cNvPr id="18" name="Text 16"/>
          <p:cNvSpPr/>
          <p:nvPr/>
        </p:nvSpPr>
        <p:spPr>
          <a:xfrm>
            <a:off x="411480" y="1380744"/>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03</a:t>
            </a:r>
            <a:endParaRPr lang="en-US" sz="1100" dirty="0"/>
          </a:p>
        </p:txBody>
      </p:sp>
      <p:sp>
        <p:nvSpPr>
          <p:cNvPr id="19" name="Text 17"/>
          <p:cNvSpPr/>
          <p:nvPr/>
        </p:nvSpPr>
        <p:spPr>
          <a:xfrm>
            <a:off x="914400" y="1399032"/>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Products &amp; Services</a:t>
            </a:r>
            <a:endParaRPr lang="en-US" sz="900" dirty="0"/>
          </a:p>
        </p:txBody>
      </p:sp>
      <p:sp>
        <p:nvSpPr>
          <p:cNvPr id="20" name="Text 18"/>
          <p:cNvSpPr/>
          <p:nvPr/>
        </p:nvSpPr>
        <p:spPr>
          <a:xfrm>
            <a:off x="914400" y="1563624"/>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Recycling capabilities and service offering</a:t>
            </a:r>
            <a:endParaRPr lang="en-US" sz="700" dirty="0"/>
          </a:p>
        </p:txBody>
      </p:sp>
      <p:sp>
        <p:nvSpPr>
          <p:cNvPr id="21" name="Shape 19"/>
          <p:cNvSpPr/>
          <p:nvPr/>
        </p:nvSpPr>
        <p:spPr>
          <a:xfrm>
            <a:off x="4572000" y="1380744"/>
            <a:ext cx="4087368" cy="347472"/>
          </a:xfrm>
          <a:prstGeom prst="rect">
            <a:avLst/>
          </a:prstGeom>
          <a:solidFill>
            <a:srgbClr val="F5F4F7"/>
          </a:solidFill>
          <a:ln w="12700">
            <a:solidFill>
              <a:srgbClr val="F5F4F7"/>
            </a:solidFill>
            <a:prstDash val="solid"/>
          </a:ln>
        </p:spPr>
        <p:txBody>
          <a:bodyPr/>
          <a:lstStyle/>
          <a:p>
            <a:endParaRPr lang="en-GB"/>
          </a:p>
        </p:txBody>
      </p:sp>
      <p:sp>
        <p:nvSpPr>
          <p:cNvPr id="22" name="Shape 20"/>
          <p:cNvSpPr/>
          <p:nvPr/>
        </p:nvSpPr>
        <p:spPr>
          <a:xfrm>
            <a:off x="4572000" y="1380744"/>
            <a:ext cx="411480" cy="347472"/>
          </a:xfrm>
          <a:prstGeom prst="rect">
            <a:avLst/>
          </a:prstGeom>
          <a:solidFill>
            <a:srgbClr val="281B3F"/>
          </a:solidFill>
          <a:ln w="12700">
            <a:solidFill>
              <a:srgbClr val="281B3F"/>
            </a:solidFill>
            <a:prstDash val="solid"/>
          </a:ln>
        </p:spPr>
        <p:txBody>
          <a:bodyPr/>
          <a:lstStyle/>
          <a:p>
            <a:endParaRPr lang="en-GB"/>
          </a:p>
        </p:txBody>
      </p:sp>
      <p:sp>
        <p:nvSpPr>
          <p:cNvPr id="23" name="Text 21"/>
          <p:cNvSpPr/>
          <p:nvPr/>
        </p:nvSpPr>
        <p:spPr>
          <a:xfrm>
            <a:off x="4572000" y="1380744"/>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04</a:t>
            </a:r>
            <a:endParaRPr lang="en-US" sz="1100" dirty="0"/>
          </a:p>
        </p:txBody>
      </p:sp>
      <p:sp>
        <p:nvSpPr>
          <p:cNvPr id="24" name="Text 22"/>
          <p:cNvSpPr/>
          <p:nvPr/>
        </p:nvSpPr>
        <p:spPr>
          <a:xfrm>
            <a:off x="5074920" y="1399032"/>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Market Opportunity</a:t>
            </a:r>
            <a:endParaRPr lang="en-US" sz="900" dirty="0"/>
          </a:p>
        </p:txBody>
      </p:sp>
      <p:sp>
        <p:nvSpPr>
          <p:cNvPr id="25" name="Text 23"/>
          <p:cNvSpPr/>
          <p:nvPr/>
        </p:nvSpPr>
        <p:spPr>
          <a:xfrm>
            <a:off x="5074920" y="1563624"/>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UK metals recycling market dynamics</a:t>
            </a:r>
            <a:endParaRPr lang="en-US" sz="700" dirty="0"/>
          </a:p>
        </p:txBody>
      </p:sp>
      <p:sp>
        <p:nvSpPr>
          <p:cNvPr id="26" name="Shape 24"/>
          <p:cNvSpPr/>
          <p:nvPr/>
        </p:nvSpPr>
        <p:spPr>
          <a:xfrm>
            <a:off x="411480" y="1801368"/>
            <a:ext cx="4087368" cy="347472"/>
          </a:xfrm>
          <a:prstGeom prst="rect">
            <a:avLst/>
          </a:prstGeom>
          <a:solidFill>
            <a:srgbClr val="F5F4F7"/>
          </a:solidFill>
          <a:ln w="12700">
            <a:solidFill>
              <a:srgbClr val="F5F4F7"/>
            </a:solidFill>
            <a:prstDash val="solid"/>
          </a:ln>
        </p:spPr>
        <p:txBody>
          <a:bodyPr/>
          <a:lstStyle/>
          <a:p>
            <a:endParaRPr lang="en-GB"/>
          </a:p>
        </p:txBody>
      </p:sp>
      <p:sp>
        <p:nvSpPr>
          <p:cNvPr id="27" name="Shape 25"/>
          <p:cNvSpPr/>
          <p:nvPr/>
        </p:nvSpPr>
        <p:spPr>
          <a:xfrm>
            <a:off x="411480" y="1801368"/>
            <a:ext cx="411480" cy="347472"/>
          </a:xfrm>
          <a:prstGeom prst="rect">
            <a:avLst/>
          </a:prstGeom>
          <a:solidFill>
            <a:srgbClr val="281B3F"/>
          </a:solidFill>
          <a:ln w="12700">
            <a:solidFill>
              <a:srgbClr val="281B3F"/>
            </a:solidFill>
            <a:prstDash val="solid"/>
          </a:ln>
        </p:spPr>
        <p:txBody>
          <a:bodyPr/>
          <a:lstStyle/>
          <a:p>
            <a:endParaRPr lang="en-GB"/>
          </a:p>
        </p:txBody>
      </p:sp>
      <p:sp>
        <p:nvSpPr>
          <p:cNvPr id="28" name="Text 26"/>
          <p:cNvSpPr/>
          <p:nvPr/>
        </p:nvSpPr>
        <p:spPr>
          <a:xfrm>
            <a:off x="411480" y="1801368"/>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05</a:t>
            </a:r>
            <a:endParaRPr lang="en-US" sz="1100" dirty="0"/>
          </a:p>
        </p:txBody>
      </p:sp>
      <p:sp>
        <p:nvSpPr>
          <p:cNvPr id="29" name="Text 27"/>
          <p:cNvSpPr/>
          <p:nvPr/>
        </p:nvSpPr>
        <p:spPr>
          <a:xfrm>
            <a:off x="914400" y="1819656"/>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Management Team</a:t>
            </a:r>
            <a:endParaRPr lang="en-US" sz="900" dirty="0"/>
          </a:p>
        </p:txBody>
      </p:sp>
      <p:sp>
        <p:nvSpPr>
          <p:cNvPr id="30" name="Text 28"/>
          <p:cNvSpPr/>
          <p:nvPr/>
        </p:nvSpPr>
        <p:spPr>
          <a:xfrm>
            <a:off x="914400" y="1984248"/>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Leadership credentials and industry experience</a:t>
            </a:r>
            <a:endParaRPr lang="en-US" sz="700" dirty="0"/>
          </a:p>
        </p:txBody>
      </p:sp>
      <p:sp>
        <p:nvSpPr>
          <p:cNvPr id="31" name="Shape 29"/>
          <p:cNvSpPr/>
          <p:nvPr/>
        </p:nvSpPr>
        <p:spPr>
          <a:xfrm>
            <a:off x="4572000" y="1801368"/>
            <a:ext cx="4087368" cy="347472"/>
          </a:xfrm>
          <a:prstGeom prst="rect">
            <a:avLst/>
          </a:prstGeom>
          <a:solidFill>
            <a:srgbClr val="F5F4F7"/>
          </a:solidFill>
          <a:ln w="12700">
            <a:solidFill>
              <a:srgbClr val="F5F4F7"/>
            </a:solidFill>
            <a:prstDash val="solid"/>
          </a:ln>
        </p:spPr>
        <p:txBody>
          <a:bodyPr/>
          <a:lstStyle/>
          <a:p>
            <a:endParaRPr lang="en-GB"/>
          </a:p>
        </p:txBody>
      </p:sp>
      <p:sp>
        <p:nvSpPr>
          <p:cNvPr id="32" name="Shape 30"/>
          <p:cNvSpPr/>
          <p:nvPr/>
        </p:nvSpPr>
        <p:spPr>
          <a:xfrm>
            <a:off x="4572000" y="1801368"/>
            <a:ext cx="411480" cy="347472"/>
          </a:xfrm>
          <a:prstGeom prst="rect">
            <a:avLst/>
          </a:prstGeom>
          <a:solidFill>
            <a:srgbClr val="281B3F"/>
          </a:solidFill>
          <a:ln w="12700">
            <a:solidFill>
              <a:srgbClr val="281B3F"/>
            </a:solidFill>
            <a:prstDash val="solid"/>
          </a:ln>
        </p:spPr>
        <p:txBody>
          <a:bodyPr/>
          <a:lstStyle/>
          <a:p>
            <a:endParaRPr lang="en-GB"/>
          </a:p>
        </p:txBody>
      </p:sp>
      <p:sp>
        <p:nvSpPr>
          <p:cNvPr id="33" name="Text 31"/>
          <p:cNvSpPr/>
          <p:nvPr/>
        </p:nvSpPr>
        <p:spPr>
          <a:xfrm>
            <a:off x="4572000" y="1801368"/>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06</a:t>
            </a:r>
            <a:endParaRPr lang="en-US" sz="1100" dirty="0"/>
          </a:p>
        </p:txBody>
      </p:sp>
      <p:sp>
        <p:nvSpPr>
          <p:cNvPr id="34" name="Text 32"/>
          <p:cNvSpPr/>
          <p:nvPr/>
        </p:nvSpPr>
        <p:spPr>
          <a:xfrm>
            <a:off x="5074920" y="1819656"/>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Financial Performance</a:t>
            </a:r>
            <a:endParaRPr lang="en-US" sz="900" dirty="0"/>
          </a:p>
        </p:txBody>
      </p:sp>
      <p:sp>
        <p:nvSpPr>
          <p:cNvPr id="35" name="Text 33"/>
          <p:cNvSpPr/>
          <p:nvPr/>
        </p:nvSpPr>
        <p:spPr>
          <a:xfrm>
            <a:off x="5074920" y="1984248"/>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FY2024–FY2025 two-year track record</a:t>
            </a:r>
            <a:endParaRPr lang="en-US" sz="700" dirty="0"/>
          </a:p>
        </p:txBody>
      </p:sp>
      <p:sp>
        <p:nvSpPr>
          <p:cNvPr id="36" name="Shape 34"/>
          <p:cNvSpPr/>
          <p:nvPr/>
        </p:nvSpPr>
        <p:spPr>
          <a:xfrm>
            <a:off x="411480" y="2221992"/>
            <a:ext cx="4087368" cy="347472"/>
          </a:xfrm>
          <a:prstGeom prst="rect">
            <a:avLst/>
          </a:prstGeom>
          <a:solidFill>
            <a:srgbClr val="F5F4F7"/>
          </a:solidFill>
          <a:ln w="12700">
            <a:solidFill>
              <a:srgbClr val="F5F4F7"/>
            </a:solidFill>
            <a:prstDash val="solid"/>
          </a:ln>
        </p:spPr>
        <p:txBody>
          <a:bodyPr/>
          <a:lstStyle/>
          <a:p>
            <a:endParaRPr lang="en-GB"/>
          </a:p>
        </p:txBody>
      </p:sp>
      <p:sp>
        <p:nvSpPr>
          <p:cNvPr id="37" name="Shape 35"/>
          <p:cNvSpPr/>
          <p:nvPr/>
        </p:nvSpPr>
        <p:spPr>
          <a:xfrm>
            <a:off x="411480" y="2221992"/>
            <a:ext cx="411480" cy="347472"/>
          </a:xfrm>
          <a:prstGeom prst="rect">
            <a:avLst/>
          </a:prstGeom>
          <a:solidFill>
            <a:srgbClr val="281B3F"/>
          </a:solidFill>
          <a:ln w="12700">
            <a:solidFill>
              <a:srgbClr val="281B3F"/>
            </a:solidFill>
            <a:prstDash val="solid"/>
          </a:ln>
        </p:spPr>
        <p:txBody>
          <a:bodyPr/>
          <a:lstStyle/>
          <a:p>
            <a:endParaRPr lang="en-GB"/>
          </a:p>
        </p:txBody>
      </p:sp>
      <p:sp>
        <p:nvSpPr>
          <p:cNvPr id="38" name="Text 36"/>
          <p:cNvSpPr/>
          <p:nvPr/>
        </p:nvSpPr>
        <p:spPr>
          <a:xfrm>
            <a:off x="411480" y="2221992"/>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07</a:t>
            </a:r>
            <a:endParaRPr lang="en-US" sz="1100" dirty="0"/>
          </a:p>
        </p:txBody>
      </p:sp>
      <p:sp>
        <p:nvSpPr>
          <p:cNvPr id="39" name="Text 37"/>
          <p:cNvSpPr/>
          <p:nvPr/>
        </p:nvSpPr>
        <p:spPr>
          <a:xfrm>
            <a:off x="914400" y="2240280"/>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Strategy &amp; Growth Plan</a:t>
            </a:r>
            <a:endParaRPr lang="en-US" sz="900" dirty="0"/>
          </a:p>
        </p:txBody>
      </p:sp>
      <p:sp>
        <p:nvSpPr>
          <p:cNvPr id="40" name="Text 38"/>
          <p:cNvSpPr/>
          <p:nvPr/>
        </p:nvSpPr>
        <p:spPr>
          <a:xfrm>
            <a:off x="914400" y="2404872"/>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Strategic priorities and investment backing</a:t>
            </a:r>
            <a:endParaRPr lang="en-US" sz="700" dirty="0"/>
          </a:p>
        </p:txBody>
      </p:sp>
      <p:sp>
        <p:nvSpPr>
          <p:cNvPr id="41" name="Shape 39"/>
          <p:cNvSpPr/>
          <p:nvPr/>
        </p:nvSpPr>
        <p:spPr>
          <a:xfrm>
            <a:off x="4572000" y="2221992"/>
            <a:ext cx="4087368" cy="347472"/>
          </a:xfrm>
          <a:prstGeom prst="rect">
            <a:avLst/>
          </a:prstGeom>
          <a:solidFill>
            <a:srgbClr val="F5F4F7"/>
          </a:solidFill>
          <a:ln w="12700">
            <a:solidFill>
              <a:srgbClr val="F5F4F7"/>
            </a:solidFill>
            <a:prstDash val="solid"/>
          </a:ln>
        </p:spPr>
        <p:txBody>
          <a:bodyPr/>
          <a:lstStyle/>
          <a:p>
            <a:endParaRPr lang="en-GB"/>
          </a:p>
        </p:txBody>
      </p:sp>
      <p:sp>
        <p:nvSpPr>
          <p:cNvPr id="42" name="Shape 40"/>
          <p:cNvSpPr/>
          <p:nvPr/>
        </p:nvSpPr>
        <p:spPr>
          <a:xfrm>
            <a:off x="4572000" y="2221992"/>
            <a:ext cx="411480" cy="347472"/>
          </a:xfrm>
          <a:prstGeom prst="rect">
            <a:avLst/>
          </a:prstGeom>
          <a:solidFill>
            <a:srgbClr val="281B3F"/>
          </a:solidFill>
          <a:ln w="12700">
            <a:solidFill>
              <a:srgbClr val="281B3F"/>
            </a:solidFill>
            <a:prstDash val="solid"/>
          </a:ln>
        </p:spPr>
        <p:txBody>
          <a:bodyPr/>
          <a:lstStyle/>
          <a:p>
            <a:endParaRPr lang="en-GB"/>
          </a:p>
        </p:txBody>
      </p:sp>
      <p:sp>
        <p:nvSpPr>
          <p:cNvPr id="43" name="Text 41"/>
          <p:cNvSpPr/>
          <p:nvPr/>
        </p:nvSpPr>
        <p:spPr>
          <a:xfrm>
            <a:off x="4572000" y="2221992"/>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08</a:t>
            </a:r>
            <a:endParaRPr lang="en-US" sz="1100" dirty="0"/>
          </a:p>
        </p:txBody>
      </p:sp>
      <p:sp>
        <p:nvSpPr>
          <p:cNvPr id="44" name="Text 42"/>
          <p:cNvSpPr/>
          <p:nvPr/>
        </p:nvSpPr>
        <p:spPr>
          <a:xfrm>
            <a:off x="5074920" y="2240280"/>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Investment Highlights</a:t>
            </a:r>
            <a:endParaRPr lang="en-US" sz="900" dirty="0"/>
          </a:p>
        </p:txBody>
      </p:sp>
      <p:sp>
        <p:nvSpPr>
          <p:cNvPr id="45" name="Text 43"/>
          <p:cNvSpPr/>
          <p:nvPr/>
        </p:nvSpPr>
        <p:spPr>
          <a:xfrm>
            <a:off x="5074920" y="2404872"/>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Key value drivers and competitive advantages</a:t>
            </a:r>
            <a:endParaRPr lang="en-US" sz="700" dirty="0"/>
          </a:p>
        </p:txBody>
      </p:sp>
      <p:sp>
        <p:nvSpPr>
          <p:cNvPr id="46" name="Shape 44"/>
          <p:cNvSpPr/>
          <p:nvPr/>
        </p:nvSpPr>
        <p:spPr>
          <a:xfrm>
            <a:off x="411480" y="2642616"/>
            <a:ext cx="4087368" cy="347472"/>
          </a:xfrm>
          <a:prstGeom prst="rect">
            <a:avLst/>
          </a:prstGeom>
          <a:solidFill>
            <a:srgbClr val="F5F4F7"/>
          </a:solidFill>
          <a:ln w="12700">
            <a:solidFill>
              <a:srgbClr val="F5F4F7"/>
            </a:solidFill>
            <a:prstDash val="solid"/>
          </a:ln>
        </p:spPr>
        <p:txBody>
          <a:bodyPr/>
          <a:lstStyle/>
          <a:p>
            <a:endParaRPr lang="en-GB"/>
          </a:p>
        </p:txBody>
      </p:sp>
      <p:sp>
        <p:nvSpPr>
          <p:cNvPr id="47" name="Shape 45"/>
          <p:cNvSpPr/>
          <p:nvPr/>
        </p:nvSpPr>
        <p:spPr>
          <a:xfrm>
            <a:off x="411480" y="2642616"/>
            <a:ext cx="411480" cy="347472"/>
          </a:xfrm>
          <a:prstGeom prst="rect">
            <a:avLst/>
          </a:prstGeom>
          <a:solidFill>
            <a:srgbClr val="281B3F"/>
          </a:solidFill>
          <a:ln w="12700">
            <a:solidFill>
              <a:srgbClr val="281B3F"/>
            </a:solidFill>
            <a:prstDash val="solid"/>
          </a:ln>
        </p:spPr>
        <p:txBody>
          <a:bodyPr/>
          <a:lstStyle/>
          <a:p>
            <a:endParaRPr lang="en-GB"/>
          </a:p>
        </p:txBody>
      </p:sp>
      <p:sp>
        <p:nvSpPr>
          <p:cNvPr id="48" name="Text 46"/>
          <p:cNvSpPr/>
          <p:nvPr/>
        </p:nvSpPr>
        <p:spPr>
          <a:xfrm>
            <a:off x="411480" y="2642616"/>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09</a:t>
            </a:r>
            <a:endParaRPr lang="en-US" sz="1100" dirty="0"/>
          </a:p>
        </p:txBody>
      </p:sp>
      <p:sp>
        <p:nvSpPr>
          <p:cNvPr id="49" name="Text 47"/>
          <p:cNvSpPr/>
          <p:nvPr/>
        </p:nvSpPr>
        <p:spPr>
          <a:xfrm>
            <a:off x="914400" y="2660904"/>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Key Risks &amp; Mitigants</a:t>
            </a:r>
            <a:endParaRPr lang="en-US" sz="900" dirty="0"/>
          </a:p>
        </p:txBody>
      </p:sp>
      <p:sp>
        <p:nvSpPr>
          <p:cNvPr id="50" name="Text 48"/>
          <p:cNvSpPr/>
          <p:nvPr/>
        </p:nvSpPr>
        <p:spPr>
          <a:xfrm>
            <a:off x="914400" y="2825496"/>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Principal risks and management responses</a:t>
            </a:r>
            <a:endParaRPr lang="en-US" sz="700" dirty="0"/>
          </a:p>
        </p:txBody>
      </p:sp>
      <p:sp>
        <p:nvSpPr>
          <p:cNvPr id="51" name="Shape 49"/>
          <p:cNvSpPr/>
          <p:nvPr/>
        </p:nvSpPr>
        <p:spPr>
          <a:xfrm>
            <a:off x="4572000" y="2642616"/>
            <a:ext cx="4087368" cy="347472"/>
          </a:xfrm>
          <a:prstGeom prst="rect">
            <a:avLst/>
          </a:prstGeom>
          <a:solidFill>
            <a:srgbClr val="F5F4F7"/>
          </a:solidFill>
          <a:ln w="12700">
            <a:solidFill>
              <a:srgbClr val="F5F4F7"/>
            </a:solidFill>
            <a:prstDash val="solid"/>
          </a:ln>
        </p:spPr>
        <p:txBody>
          <a:bodyPr/>
          <a:lstStyle/>
          <a:p>
            <a:endParaRPr lang="en-GB"/>
          </a:p>
        </p:txBody>
      </p:sp>
      <p:sp>
        <p:nvSpPr>
          <p:cNvPr id="52" name="Shape 50"/>
          <p:cNvSpPr/>
          <p:nvPr/>
        </p:nvSpPr>
        <p:spPr>
          <a:xfrm>
            <a:off x="4572000" y="2642616"/>
            <a:ext cx="411480" cy="347472"/>
          </a:xfrm>
          <a:prstGeom prst="rect">
            <a:avLst/>
          </a:prstGeom>
          <a:solidFill>
            <a:srgbClr val="281B3F"/>
          </a:solidFill>
          <a:ln w="12700">
            <a:solidFill>
              <a:srgbClr val="281B3F"/>
            </a:solidFill>
            <a:prstDash val="solid"/>
          </a:ln>
        </p:spPr>
        <p:txBody>
          <a:bodyPr/>
          <a:lstStyle/>
          <a:p>
            <a:endParaRPr lang="en-GB"/>
          </a:p>
        </p:txBody>
      </p:sp>
      <p:sp>
        <p:nvSpPr>
          <p:cNvPr id="53" name="Text 51"/>
          <p:cNvSpPr/>
          <p:nvPr/>
        </p:nvSpPr>
        <p:spPr>
          <a:xfrm>
            <a:off x="4572000" y="2642616"/>
            <a:ext cx="411480" cy="347472"/>
          </a:xfrm>
          <a:prstGeom prst="rect">
            <a:avLst/>
          </a:prstGeom>
          <a:noFill/>
          <a:ln/>
        </p:spPr>
        <p:txBody>
          <a:bodyPr wrap="square" lIns="0" tIns="0" rIns="0" bIns="0" rtlCol="0" anchor="ctr"/>
          <a:lstStyle/>
          <a:p>
            <a:pPr marL="0" indent="0" algn="ctr">
              <a:buNone/>
            </a:pPr>
            <a:r>
              <a:rPr lang="en-US" sz="1100" b="1" dirty="0">
                <a:solidFill>
                  <a:srgbClr val="34D4C2"/>
                </a:solidFill>
                <a:latin typeface="Barlow Condensed" pitchFamily="34" charset="0"/>
                <a:ea typeface="Barlow Condensed" pitchFamily="34" charset="-122"/>
                <a:cs typeface="Barlow Condensed" pitchFamily="34" charset="-120"/>
              </a:rPr>
              <a:t>10</a:t>
            </a:r>
            <a:endParaRPr lang="en-US" sz="1100" dirty="0"/>
          </a:p>
        </p:txBody>
      </p:sp>
      <p:sp>
        <p:nvSpPr>
          <p:cNvPr id="54" name="Text 52"/>
          <p:cNvSpPr/>
          <p:nvPr/>
        </p:nvSpPr>
        <p:spPr>
          <a:xfrm>
            <a:off x="5074920" y="2660904"/>
            <a:ext cx="3493008" cy="182880"/>
          </a:xfrm>
          <a:prstGeom prst="rect">
            <a:avLst/>
          </a:prstGeom>
          <a:noFill/>
          <a:ln/>
        </p:spPr>
        <p:txBody>
          <a:bodyPr wrap="square" lIns="0" tIns="0" rIns="0" bIns="0" rtlCol="0" anchor="ctr"/>
          <a:lstStyle/>
          <a:p>
            <a:pPr marL="0" indent="0">
              <a:buNone/>
            </a:pPr>
            <a:r>
              <a:rPr lang="en-US" sz="900" b="1" dirty="0">
                <a:solidFill>
                  <a:srgbClr val="281B3F"/>
                </a:solidFill>
                <a:latin typeface="Barlow Condensed" pitchFamily="34" charset="0"/>
                <a:ea typeface="Barlow Condensed" pitchFamily="34" charset="-122"/>
                <a:cs typeface="Barlow Condensed" pitchFamily="34" charset="-120"/>
              </a:rPr>
              <a:t>Valuation &amp; Transaction</a:t>
            </a:r>
            <a:endParaRPr lang="en-US" sz="900" dirty="0"/>
          </a:p>
        </p:txBody>
      </p:sp>
      <p:sp>
        <p:nvSpPr>
          <p:cNvPr id="55" name="Text 53"/>
          <p:cNvSpPr/>
          <p:nvPr/>
        </p:nvSpPr>
        <p:spPr>
          <a:xfrm>
            <a:off x="5074920" y="2825496"/>
            <a:ext cx="3493008" cy="146304"/>
          </a:xfrm>
          <a:prstGeom prst="rect">
            <a:avLst/>
          </a:prstGeom>
          <a:noFill/>
          <a:ln/>
        </p:spPr>
        <p:txBody>
          <a:bodyPr wrap="square" lIns="0" tIns="0" rIns="0" bIns="0" rtlCol="0" anchor="ctr"/>
          <a:lstStyle/>
          <a:p>
            <a:pPr marL="0" indent="0">
              <a:buNone/>
            </a:pPr>
            <a:r>
              <a:rPr lang="en-US" sz="700" dirty="0">
                <a:solidFill>
                  <a:srgbClr val="9990AA"/>
                </a:solidFill>
                <a:latin typeface="Barlow" pitchFamily="34" charset="0"/>
                <a:ea typeface="Barlow" pitchFamily="34" charset="-122"/>
                <a:cs typeface="Barlow" pitchFamily="34" charset="-120"/>
              </a:rPr>
              <a:t>Transaction metrics and comparable companies</a:t>
            </a:r>
            <a:endParaRPr lang="en-US" sz="700" dirty="0"/>
          </a:p>
        </p:txBody>
      </p:sp>
      <p:sp>
        <p:nvSpPr>
          <p:cNvPr id="56" name="Shape 54"/>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57" name="Text 55"/>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58" name="Text 56"/>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Executive Summary</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60120"/>
            <a:ext cx="2679192" cy="3566160"/>
          </a:xfrm>
          <a:prstGeom prst="rect">
            <a:avLst/>
          </a:prstGeom>
          <a:solidFill>
            <a:srgbClr val="F5F4F7"/>
          </a:solidFill>
          <a:ln w="12700">
            <a:solidFill>
              <a:srgbClr val="F5F4F7"/>
            </a:solidFill>
            <a:prstDash val="solid"/>
          </a:ln>
        </p:spPr>
        <p:txBody>
          <a:bodyPr/>
          <a:lstStyle/>
          <a:p>
            <a:endParaRPr lang="en-GB"/>
          </a:p>
        </p:txBody>
      </p:sp>
      <p:sp>
        <p:nvSpPr>
          <p:cNvPr id="7" name="Shape 5"/>
          <p:cNvSpPr/>
          <p:nvPr/>
        </p:nvSpPr>
        <p:spPr>
          <a:xfrm>
            <a:off x="411480" y="960120"/>
            <a:ext cx="2679192" cy="64008"/>
          </a:xfrm>
          <a:prstGeom prst="rect">
            <a:avLst/>
          </a:prstGeom>
          <a:solidFill>
            <a:srgbClr val="281B3F"/>
          </a:solidFill>
          <a:ln w="12700">
            <a:solidFill>
              <a:srgbClr val="281B3F"/>
            </a:solidFill>
            <a:prstDash val="solid"/>
          </a:ln>
        </p:spPr>
        <p:txBody>
          <a:bodyPr/>
          <a:lstStyle/>
          <a:p>
            <a:endParaRPr lang="en-GB"/>
          </a:p>
        </p:txBody>
      </p:sp>
      <p:sp>
        <p:nvSpPr>
          <p:cNvPr id="8" name="Text 6"/>
          <p:cNvSpPr/>
          <p:nvPr/>
        </p:nvSpPr>
        <p:spPr>
          <a:xfrm>
            <a:off x="594360" y="1097280"/>
            <a:ext cx="2404872" cy="201168"/>
          </a:xfrm>
          <a:prstGeom prst="rect">
            <a:avLst/>
          </a:prstGeom>
          <a:noFill/>
          <a:ln/>
        </p:spPr>
        <p:txBody>
          <a:bodyPr wrap="square" lIns="0" tIns="0" rIns="0" bIns="0" rtlCol="0" anchor="ctr"/>
          <a:lstStyle/>
          <a:p>
            <a:pPr marL="0" indent="0">
              <a:buNone/>
            </a:pPr>
            <a:r>
              <a:rPr lang="en-US" sz="800" b="1" kern="0" spc="100" dirty="0">
                <a:solidFill>
                  <a:srgbClr val="9990AA"/>
                </a:solidFill>
                <a:latin typeface="Barlow Condensed" pitchFamily="34" charset="0"/>
                <a:ea typeface="Barlow Condensed" pitchFamily="34" charset="-122"/>
                <a:cs typeface="Barlow Condensed" pitchFamily="34" charset="-120"/>
              </a:rPr>
              <a:t>BACKGROUND &amp; STATUS</a:t>
            </a:r>
            <a:endParaRPr lang="en-US" sz="800" dirty="0"/>
          </a:p>
        </p:txBody>
      </p:sp>
      <p:sp>
        <p:nvSpPr>
          <p:cNvPr id="9" name="Text 7"/>
          <p:cNvSpPr/>
          <p:nvPr/>
        </p:nvSpPr>
        <p:spPr>
          <a:xfrm>
            <a:off x="594360" y="1344168"/>
            <a:ext cx="2404872" cy="594360"/>
          </a:xfrm>
          <a:prstGeom prst="rect">
            <a:avLst/>
          </a:prstGeom>
          <a:noFill/>
          <a:ln/>
        </p:spPr>
        <p:txBody>
          <a:bodyPr wrap="square" lIns="0" tIns="0" rIns="0" bIns="0" rtlCol="0" anchor="ctr"/>
          <a:lstStyle/>
          <a:p>
            <a:pPr marL="0" indent="0">
              <a:buNone/>
            </a:pPr>
            <a:r>
              <a:rPr lang="en-US" sz="3400" b="1" dirty="0">
                <a:solidFill>
                  <a:srgbClr val="281B3F"/>
                </a:solidFill>
                <a:latin typeface="Barlow Condensed" pitchFamily="34" charset="0"/>
                <a:ea typeface="Barlow Condensed" pitchFamily="34" charset="-122"/>
                <a:cs typeface="Barlow Condensed" pitchFamily="34" charset="-120"/>
              </a:rPr>
              <a:t>Est. 2002</a:t>
            </a:r>
            <a:endParaRPr lang="en-US" sz="3400" dirty="0"/>
          </a:p>
        </p:txBody>
      </p:sp>
      <p:sp>
        <p:nvSpPr>
          <p:cNvPr id="10" name="Text 8"/>
          <p:cNvSpPr/>
          <p:nvPr/>
        </p:nvSpPr>
        <p:spPr>
          <a:xfrm>
            <a:off x="594360" y="1965960"/>
            <a:ext cx="2404872" cy="201168"/>
          </a:xfrm>
          <a:prstGeom prst="rect">
            <a:avLst/>
          </a:prstGeom>
          <a:noFill/>
          <a:ln/>
        </p:spPr>
        <p:txBody>
          <a:bodyPr wrap="square" lIns="0" tIns="0" rIns="0" bIns="0" rtlCol="0" anchor="ctr"/>
          <a:lstStyle/>
          <a:p>
            <a:pPr marL="0" indent="0">
              <a:buNone/>
            </a:pPr>
            <a:r>
              <a:rPr lang="en-US" sz="1000" dirty="0">
                <a:solidFill>
                  <a:srgbClr val="9990AA"/>
                </a:solidFill>
                <a:latin typeface="Barlow" pitchFamily="34" charset="0"/>
                <a:ea typeface="Barlow" pitchFamily="34" charset="-122"/>
                <a:cs typeface="Barlow" pitchFamily="34" charset="-120"/>
              </a:rPr>
              <a:t>Year Founded</a:t>
            </a:r>
            <a:endParaRPr lang="en-US" sz="1000" dirty="0"/>
          </a:p>
        </p:txBody>
      </p:sp>
      <p:sp>
        <p:nvSpPr>
          <p:cNvPr id="11" name="Shape 9"/>
          <p:cNvSpPr/>
          <p:nvPr/>
        </p:nvSpPr>
        <p:spPr>
          <a:xfrm>
            <a:off x="594360" y="2221992"/>
            <a:ext cx="2176272" cy="22860"/>
          </a:xfrm>
          <a:prstGeom prst="rect">
            <a:avLst/>
          </a:prstGeom>
          <a:solidFill>
            <a:srgbClr val="E0DCE8"/>
          </a:solidFill>
          <a:ln w="12700">
            <a:solidFill>
              <a:srgbClr val="E0DCE8"/>
            </a:solidFill>
            <a:prstDash val="solid"/>
          </a:ln>
        </p:spPr>
        <p:txBody>
          <a:bodyPr/>
          <a:lstStyle/>
          <a:p>
            <a:endParaRPr lang="en-GB"/>
          </a:p>
        </p:txBody>
      </p:sp>
      <p:sp>
        <p:nvSpPr>
          <p:cNvPr id="12" name="Text 10"/>
          <p:cNvSpPr/>
          <p:nvPr/>
        </p:nvSpPr>
        <p:spPr>
          <a:xfrm>
            <a:off x="594360" y="2313432"/>
            <a:ext cx="2359152" cy="2011680"/>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2 Recycling Limited is a specialist metal recycling business serving blue chip customers across aerospace, automotive, energy and manufacturing. The business has operated for over two decades and in 2018 joined the CorpAcq Ltd portfolio — a £600m group of diverse manufacturing and service companies. In 2020, CorpAcq invested in a new £4m, 90,000 sq ft facility in Grantham, providing the platform for accelerated growth.</a:t>
            </a:r>
            <a:endParaRPr lang="en-US" sz="1100" dirty="0"/>
          </a:p>
        </p:txBody>
      </p:sp>
      <p:sp>
        <p:nvSpPr>
          <p:cNvPr id="13" name="Shape 11"/>
          <p:cNvSpPr/>
          <p:nvPr/>
        </p:nvSpPr>
        <p:spPr>
          <a:xfrm>
            <a:off x="3246120" y="960120"/>
            <a:ext cx="2679192" cy="3566160"/>
          </a:xfrm>
          <a:prstGeom prst="rect">
            <a:avLst/>
          </a:prstGeom>
          <a:solidFill>
            <a:srgbClr val="F5F4F7"/>
          </a:solidFill>
          <a:ln w="12700">
            <a:solidFill>
              <a:srgbClr val="F5F4F7"/>
            </a:solidFill>
            <a:prstDash val="solid"/>
          </a:ln>
        </p:spPr>
        <p:txBody>
          <a:bodyPr/>
          <a:lstStyle/>
          <a:p>
            <a:endParaRPr lang="en-GB"/>
          </a:p>
        </p:txBody>
      </p:sp>
      <p:sp>
        <p:nvSpPr>
          <p:cNvPr id="14" name="Shape 12"/>
          <p:cNvSpPr/>
          <p:nvPr/>
        </p:nvSpPr>
        <p:spPr>
          <a:xfrm>
            <a:off x="3246120" y="960120"/>
            <a:ext cx="2679192" cy="64008"/>
          </a:xfrm>
          <a:prstGeom prst="rect">
            <a:avLst/>
          </a:prstGeom>
          <a:solidFill>
            <a:srgbClr val="281B3F"/>
          </a:solidFill>
          <a:ln w="12700">
            <a:solidFill>
              <a:srgbClr val="281B3F"/>
            </a:solidFill>
            <a:prstDash val="solid"/>
          </a:ln>
        </p:spPr>
        <p:txBody>
          <a:bodyPr/>
          <a:lstStyle/>
          <a:p>
            <a:endParaRPr lang="en-GB"/>
          </a:p>
        </p:txBody>
      </p:sp>
      <p:sp>
        <p:nvSpPr>
          <p:cNvPr id="15" name="Text 13"/>
          <p:cNvSpPr/>
          <p:nvPr/>
        </p:nvSpPr>
        <p:spPr>
          <a:xfrm>
            <a:off x="3429000" y="1097280"/>
            <a:ext cx="2404872" cy="201168"/>
          </a:xfrm>
          <a:prstGeom prst="rect">
            <a:avLst/>
          </a:prstGeom>
          <a:noFill/>
          <a:ln/>
        </p:spPr>
        <p:txBody>
          <a:bodyPr wrap="square" lIns="0" tIns="0" rIns="0" bIns="0" rtlCol="0" anchor="ctr"/>
          <a:lstStyle/>
          <a:p>
            <a:pPr marL="0" indent="0">
              <a:buNone/>
            </a:pPr>
            <a:r>
              <a:rPr lang="en-US" sz="800" b="1" kern="0" spc="100" dirty="0">
                <a:solidFill>
                  <a:srgbClr val="9990AA"/>
                </a:solidFill>
                <a:latin typeface="Barlow Condensed" pitchFamily="34" charset="0"/>
                <a:ea typeface="Barlow Condensed" pitchFamily="34" charset="-122"/>
                <a:cs typeface="Barlow Condensed" pitchFamily="34" charset="-120"/>
              </a:rPr>
              <a:t>FINANCIAL HIGHLIGHTS</a:t>
            </a:r>
            <a:endParaRPr lang="en-US" sz="800" dirty="0"/>
          </a:p>
        </p:txBody>
      </p:sp>
      <p:sp>
        <p:nvSpPr>
          <p:cNvPr id="16" name="Text 14"/>
          <p:cNvSpPr/>
          <p:nvPr/>
        </p:nvSpPr>
        <p:spPr>
          <a:xfrm>
            <a:off x="3429000" y="1344168"/>
            <a:ext cx="2404872" cy="594360"/>
          </a:xfrm>
          <a:prstGeom prst="rect">
            <a:avLst/>
          </a:prstGeom>
          <a:noFill/>
          <a:ln/>
        </p:spPr>
        <p:txBody>
          <a:bodyPr wrap="square" lIns="0" tIns="0" rIns="0" bIns="0" rtlCol="0" anchor="ctr"/>
          <a:lstStyle/>
          <a:p>
            <a:pPr marL="0" indent="0">
              <a:buNone/>
            </a:pPr>
            <a:r>
              <a:rPr lang="en-US" sz="3400" b="1" dirty="0">
                <a:solidFill>
                  <a:srgbClr val="281B3F"/>
                </a:solidFill>
                <a:latin typeface="Barlow Condensed" pitchFamily="34" charset="0"/>
                <a:ea typeface="Barlow Condensed" pitchFamily="34" charset="-122"/>
                <a:cs typeface="Barlow Condensed" pitchFamily="34" charset="-120"/>
              </a:rPr>
              <a:t>£16.7m</a:t>
            </a:r>
            <a:endParaRPr lang="en-US" sz="3400" dirty="0"/>
          </a:p>
        </p:txBody>
      </p:sp>
      <p:sp>
        <p:nvSpPr>
          <p:cNvPr id="17" name="Text 15"/>
          <p:cNvSpPr/>
          <p:nvPr/>
        </p:nvSpPr>
        <p:spPr>
          <a:xfrm>
            <a:off x="3429000" y="1965960"/>
            <a:ext cx="2404872" cy="201168"/>
          </a:xfrm>
          <a:prstGeom prst="rect">
            <a:avLst/>
          </a:prstGeom>
          <a:noFill/>
          <a:ln/>
        </p:spPr>
        <p:txBody>
          <a:bodyPr wrap="square" lIns="0" tIns="0" rIns="0" bIns="0" rtlCol="0" anchor="ctr"/>
          <a:lstStyle/>
          <a:p>
            <a:pPr marL="0" indent="0">
              <a:buNone/>
            </a:pPr>
            <a:r>
              <a:rPr lang="en-US" sz="1000" dirty="0">
                <a:solidFill>
                  <a:srgbClr val="9990AA"/>
                </a:solidFill>
                <a:latin typeface="Barlow" pitchFamily="34" charset="0"/>
                <a:ea typeface="Barlow" pitchFamily="34" charset="-122"/>
                <a:cs typeface="Barlow" pitchFamily="34" charset="-120"/>
              </a:rPr>
              <a:t>Revenue FY2025</a:t>
            </a:r>
            <a:endParaRPr lang="en-US" sz="1000" dirty="0"/>
          </a:p>
        </p:txBody>
      </p:sp>
      <p:sp>
        <p:nvSpPr>
          <p:cNvPr id="18" name="Shape 16"/>
          <p:cNvSpPr/>
          <p:nvPr/>
        </p:nvSpPr>
        <p:spPr>
          <a:xfrm>
            <a:off x="3429000" y="2221992"/>
            <a:ext cx="2176272" cy="22860"/>
          </a:xfrm>
          <a:prstGeom prst="rect">
            <a:avLst/>
          </a:prstGeom>
          <a:solidFill>
            <a:srgbClr val="E0DCE8"/>
          </a:solidFill>
          <a:ln w="12700">
            <a:solidFill>
              <a:srgbClr val="E0DCE8"/>
            </a:solidFill>
            <a:prstDash val="solid"/>
          </a:ln>
        </p:spPr>
        <p:txBody>
          <a:bodyPr/>
          <a:lstStyle/>
          <a:p>
            <a:endParaRPr lang="en-GB"/>
          </a:p>
        </p:txBody>
      </p:sp>
      <p:sp>
        <p:nvSpPr>
          <p:cNvPr id="19" name="Text 17"/>
          <p:cNvSpPr/>
          <p:nvPr/>
        </p:nvSpPr>
        <p:spPr>
          <a:xfrm>
            <a:off x="3429000" y="2313432"/>
            <a:ext cx="2359152" cy="2011680"/>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Revenue of £16.7m in FY2025, consistent with FY2024 performance. Adj. EBITDA of £1.5m at an 8.9% margin. Net Debt/EBITDA of 0.1x reflects a near debt-free balance sheet. The Directors consider the underlying results for the year to be good, taking into account macroeconomic headwinds including US trade tariffs and global commodity price volatility.</a:t>
            </a:r>
            <a:endParaRPr lang="en-US" sz="1100" dirty="0"/>
          </a:p>
        </p:txBody>
      </p:sp>
      <p:sp>
        <p:nvSpPr>
          <p:cNvPr id="20" name="Shape 18"/>
          <p:cNvSpPr/>
          <p:nvPr/>
        </p:nvSpPr>
        <p:spPr>
          <a:xfrm>
            <a:off x="6080760" y="960120"/>
            <a:ext cx="2679192" cy="3566160"/>
          </a:xfrm>
          <a:prstGeom prst="rect">
            <a:avLst/>
          </a:prstGeom>
          <a:solidFill>
            <a:srgbClr val="F5F4F7"/>
          </a:solidFill>
          <a:ln w="12700">
            <a:solidFill>
              <a:srgbClr val="F5F4F7"/>
            </a:solidFill>
            <a:prstDash val="solid"/>
          </a:ln>
        </p:spPr>
        <p:txBody>
          <a:bodyPr/>
          <a:lstStyle/>
          <a:p>
            <a:endParaRPr lang="en-GB" dirty="0"/>
          </a:p>
        </p:txBody>
      </p:sp>
      <p:sp>
        <p:nvSpPr>
          <p:cNvPr id="21" name="Shape 19"/>
          <p:cNvSpPr/>
          <p:nvPr/>
        </p:nvSpPr>
        <p:spPr>
          <a:xfrm>
            <a:off x="6080760" y="960120"/>
            <a:ext cx="2679192" cy="64008"/>
          </a:xfrm>
          <a:prstGeom prst="rect">
            <a:avLst/>
          </a:prstGeom>
          <a:solidFill>
            <a:srgbClr val="281B3F"/>
          </a:solidFill>
          <a:ln w="12700">
            <a:solidFill>
              <a:srgbClr val="281B3F"/>
            </a:solidFill>
            <a:prstDash val="solid"/>
          </a:ln>
        </p:spPr>
        <p:txBody>
          <a:bodyPr/>
          <a:lstStyle/>
          <a:p>
            <a:endParaRPr lang="en-GB"/>
          </a:p>
        </p:txBody>
      </p:sp>
      <p:sp>
        <p:nvSpPr>
          <p:cNvPr id="22" name="Text 20"/>
          <p:cNvSpPr/>
          <p:nvPr/>
        </p:nvSpPr>
        <p:spPr>
          <a:xfrm>
            <a:off x="6263640" y="1097280"/>
            <a:ext cx="2404872" cy="201168"/>
          </a:xfrm>
          <a:prstGeom prst="rect">
            <a:avLst/>
          </a:prstGeom>
          <a:noFill/>
          <a:ln/>
        </p:spPr>
        <p:txBody>
          <a:bodyPr wrap="square" lIns="0" tIns="0" rIns="0" bIns="0" rtlCol="0" anchor="ctr"/>
          <a:lstStyle/>
          <a:p>
            <a:pPr marL="0" indent="0">
              <a:buNone/>
            </a:pPr>
            <a:r>
              <a:rPr lang="en-US" sz="800" b="1" kern="0" spc="100" dirty="0">
                <a:solidFill>
                  <a:srgbClr val="9990AA"/>
                </a:solidFill>
                <a:latin typeface="Barlow Condensed" pitchFamily="34" charset="0"/>
                <a:ea typeface="Barlow Condensed" pitchFamily="34" charset="-122"/>
                <a:cs typeface="Barlow Condensed" pitchFamily="34" charset="-120"/>
              </a:rPr>
              <a:t>INVESTMENT OPPORTUNITY</a:t>
            </a:r>
            <a:endParaRPr lang="en-US" sz="800" dirty="0"/>
          </a:p>
        </p:txBody>
      </p:sp>
      <p:sp>
        <p:nvSpPr>
          <p:cNvPr id="23" name="Text 21"/>
          <p:cNvSpPr/>
          <p:nvPr/>
        </p:nvSpPr>
        <p:spPr>
          <a:xfrm>
            <a:off x="6263640" y="1344168"/>
            <a:ext cx="2404872" cy="594360"/>
          </a:xfrm>
          <a:prstGeom prst="rect">
            <a:avLst/>
          </a:prstGeom>
          <a:noFill/>
          <a:ln/>
        </p:spPr>
        <p:txBody>
          <a:bodyPr wrap="square" lIns="0" tIns="0" rIns="0" bIns="0" rtlCol="0" anchor="ctr"/>
          <a:lstStyle/>
          <a:p>
            <a:pPr marL="0" indent="0">
              <a:buNone/>
            </a:pPr>
            <a:r>
              <a:rPr lang="en-US" sz="3400" b="1" dirty="0">
                <a:solidFill>
                  <a:srgbClr val="281B3F"/>
                </a:solidFill>
                <a:latin typeface="Barlow Condensed" pitchFamily="34" charset="0"/>
                <a:ea typeface="Barlow Condensed" pitchFamily="34" charset="-122"/>
                <a:cs typeface="Barlow Condensed" pitchFamily="34" charset="-120"/>
              </a:rPr>
              <a:t>0.1x</a:t>
            </a:r>
            <a:endParaRPr lang="en-US" sz="3400" dirty="0"/>
          </a:p>
        </p:txBody>
      </p:sp>
      <p:sp>
        <p:nvSpPr>
          <p:cNvPr id="24" name="Text 22"/>
          <p:cNvSpPr/>
          <p:nvPr/>
        </p:nvSpPr>
        <p:spPr>
          <a:xfrm>
            <a:off x="6263640" y="1965960"/>
            <a:ext cx="2404872" cy="201168"/>
          </a:xfrm>
          <a:prstGeom prst="rect">
            <a:avLst/>
          </a:prstGeom>
          <a:noFill/>
          <a:ln/>
        </p:spPr>
        <p:txBody>
          <a:bodyPr wrap="square" lIns="0" tIns="0" rIns="0" bIns="0" rtlCol="0" anchor="ctr"/>
          <a:lstStyle/>
          <a:p>
            <a:pPr marL="0" indent="0">
              <a:buNone/>
            </a:pPr>
            <a:r>
              <a:rPr lang="en-US" sz="1000" dirty="0">
                <a:solidFill>
                  <a:srgbClr val="9990AA"/>
                </a:solidFill>
                <a:latin typeface="Barlow" pitchFamily="34" charset="0"/>
                <a:ea typeface="Barlow" pitchFamily="34" charset="-122"/>
                <a:cs typeface="Barlow" pitchFamily="34" charset="-120"/>
              </a:rPr>
              <a:t>Net Debt / Adj. EBITDA</a:t>
            </a:r>
            <a:endParaRPr lang="en-US" sz="1000" dirty="0"/>
          </a:p>
        </p:txBody>
      </p:sp>
      <p:sp>
        <p:nvSpPr>
          <p:cNvPr id="25" name="Shape 23"/>
          <p:cNvSpPr/>
          <p:nvPr/>
        </p:nvSpPr>
        <p:spPr>
          <a:xfrm>
            <a:off x="6263640" y="2221992"/>
            <a:ext cx="2176272" cy="22860"/>
          </a:xfrm>
          <a:prstGeom prst="rect">
            <a:avLst/>
          </a:prstGeom>
          <a:solidFill>
            <a:srgbClr val="E0DCE8"/>
          </a:solidFill>
          <a:ln w="12700">
            <a:solidFill>
              <a:srgbClr val="E0DCE8"/>
            </a:solidFill>
            <a:prstDash val="solid"/>
          </a:ln>
        </p:spPr>
        <p:txBody>
          <a:bodyPr/>
          <a:lstStyle/>
          <a:p>
            <a:endParaRPr lang="en-GB"/>
          </a:p>
        </p:txBody>
      </p:sp>
      <p:sp>
        <p:nvSpPr>
          <p:cNvPr id="26" name="Text 24"/>
          <p:cNvSpPr/>
          <p:nvPr/>
        </p:nvSpPr>
        <p:spPr>
          <a:xfrm>
            <a:off x="6263640" y="2313432"/>
            <a:ext cx="2359152" cy="2011680"/>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Specialist high-specification recycler with carbon neutral certification — certified continuously since 2021. Positioned in premium non-ferrous and alloy segments where quality traceability and ESG credentials command a margin premium. CorpAcq-backed with purpose-built 90,000 sq ft infrastructure. [DATA PACK REQUIRED — strategic investment rationale to be confirmed by advising CF firm]</a:t>
            </a:r>
            <a:endParaRPr lang="en-US" sz="1100" dirty="0"/>
          </a:p>
        </p:txBody>
      </p:sp>
      <p:sp>
        <p:nvSpPr>
          <p:cNvPr id="27" name="Shape 25"/>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28" name="Text 26"/>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29" name="Text 27"/>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4F7"/>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Business Overview</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Text 4"/>
          <p:cNvSpPr/>
          <p:nvPr/>
        </p:nvSpPr>
        <p:spPr>
          <a:xfrm>
            <a:off x="411480" y="960120"/>
            <a:ext cx="4114800" cy="274320"/>
          </a:xfrm>
          <a:prstGeom prst="rect">
            <a:avLst/>
          </a:prstGeom>
          <a:noFill/>
          <a:ln/>
        </p:spPr>
        <p:txBody>
          <a:bodyPr wrap="square" lIns="0" tIns="0" rIns="0" bIns="0" rtlCol="0" anchor="ctr"/>
          <a:lstStyle/>
          <a:p>
            <a:pPr marL="0" indent="0">
              <a:buNone/>
            </a:pPr>
            <a:r>
              <a:rPr lang="en-US" sz="1200" b="1" dirty="0">
                <a:solidFill>
                  <a:srgbClr val="281B3F"/>
                </a:solidFill>
                <a:latin typeface="Barlow Condensed" pitchFamily="34" charset="0"/>
                <a:ea typeface="Barlow Condensed" pitchFamily="34" charset="-122"/>
                <a:cs typeface="Barlow Condensed" pitchFamily="34" charset="-120"/>
              </a:rPr>
              <a:t>Who We Are</a:t>
            </a:r>
            <a:endParaRPr lang="en-US" sz="1200" dirty="0"/>
          </a:p>
        </p:txBody>
      </p:sp>
      <p:sp>
        <p:nvSpPr>
          <p:cNvPr id="7" name="Text 5"/>
          <p:cNvSpPr/>
          <p:nvPr/>
        </p:nvSpPr>
        <p:spPr>
          <a:xfrm>
            <a:off x="411480" y="1298448"/>
            <a:ext cx="4114800" cy="3337560"/>
          </a:xfrm>
          <a:prstGeom prst="rect">
            <a:avLst/>
          </a:prstGeom>
          <a:noFill/>
          <a:ln/>
        </p:spPr>
        <p:txBody>
          <a:bodyPr wrap="square" lIns="0" tIns="0" rIns="0" bIns="0" rtlCol="0" anchor="t"/>
          <a:lstStyle/>
          <a:p>
            <a:pPr marL="0" indent="0">
              <a:buNone/>
            </a:pPr>
            <a:r>
              <a:rPr lang="en-US" sz="900" dirty="0">
                <a:solidFill>
                  <a:srgbClr val="444444"/>
                </a:solidFill>
                <a:latin typeface="Barlow" pitchFamily="34" charset="0"/>
                <a:ea typeface="Barlow" pitchFamily="34" charset="-122"/>
                <a:cs typeface="Barlow" pitchFamily="34" charset="-120"/>
              </a:rPr>
              <a:t>2 Recycling Limited is a specialist metal recycling business operating in the metal commodities sector, serving customers across aerospace, automotive, energy, engineering, construction and food and dairy industries.</a:t>
            </a:r>
            <a:endParaRPr lang="en-US" sz="900" dirty="0"/>
          </a:p>
          <a:p>
            <a:pPr marL="0" indent="0">
              <a:buNone/>
            </a:pPr>
            <a:endParaRPr lang="en-US" sz="900" dirty="0"/>
          </a:p>
          <a:p>
            <a:pPr marL="0" indent="0">
              <a:buNone/>
            </a:pPr>
            <a:r>
              <a:rPr lang="en-US" sz="900" dirty="0">
                <a:solidFill>
                  <a:srgbClr val="444444"/>
                </a:solidFill>
                <a:latin typeface="Barlow" pitchFamily="34" charset="0"/>
                <a:ea typeface="Barlow" pitchFamily="34" charset="-122"/>
                <a:cs typeface="Barlow" pitchFamily="34" charset="-120"/>
              </a:rPr>
              <a:t>The business purchases, processes and redistributes ferrous and non-ferrous scrap metals — including aluminium, copper, brass, nickel alloys, titanium, stainless steel and special alloys — alongside carbide recycling for machine shops and manufacturers.</a:t>
            </a:r>
            <a:endParaRPr lang="en-US" sz="900" dirty="0"/>
          </a:p>
          <a:p>
            <a:pPr marL="0" indent="0">
              <a:buNone/>
            </a:pPr>
            <a:endParaRPr lang="en-US" sz="900" dirty="0"/>
          </a:p>
          <a:p>
            <a:pPr marL="0" indent="0">
              <a:buNone/>
            </a:pPr>
            <a:r>
              <a:rPr lang="en-US" sz="900" dirty="0">
                <a:solidFill>
                  <a:srgbClr val="444444"/>
                </a:solidFill>
                <a:latin typeface="Barlow" pitchFamily="34" charset="0"/>
                <a:ea typeface="Barlow" pitchFamily="34" charset="-122"/>
                <a:cs typeface="Barlow" pitchFamily="34" charset="-120"/>
              </a:rPr>
              <a:t>Founded in 2002 and operating from a purpose-built 90,000 sq ft facility in Grantham, the business joined the CorpAcq Ltd investment portfolio in 2018. CorpAcq's £4m facility investment in 2020 significantly enhanced the operational platform and created the infrastructure for growth. 2 Recycling has achieved certified carbon neutral status every year from 2021 to 2025.</a:t>
            </a:r>
            <a:endParaRPr lang="en-US" sz="900" dirty="0"/>
          </a:p>
        </p:txBody>
      </p:sp>
      <p:sp>
        <p:nvSpPr>
          <p:cNvPr id="8" name="Shape 6"/>
          <p:cNvSpPr/>
          <p:nvPr/>
        </p:nvSpPr>
        <p:spPr>
          <a:xfrm>
            <a:off x="4892040" y="960120"/>
            <a:ext cx="1920240" cy="1005840"/>
          </a:xfrm>
          <a:prstGeom prst="rect">
            <a:avLst/>
          </a:prstGeom>
          <a:solidFill>
            <a:srgbClr val="FFFFFF"/>
          </a:solidFill>
          <a:ln w="12700">
            <a:solidFill>
              <a:srgbClr val="FFFFFF"/>
            </a:solidFill>
            <a:prstDash val="solid"/>
          </a:ln>
        </p:spPr>
        <p:txBody>
          <a:bodyPr/>
          <a:lstStyle/>
          <a:p>
            <a:endParaRPr lang="en-GB"/>
          </a:p>
        </p:txBody>
      </p:sp>
      <p:sp>
        <p:nvSpPr>
          <p:cNvPr id="9" name="Shape 7"/>
          <p:cNvSpPr/>
          <p:nvPr/>
        </p:nvSpPr>
        <p:spPr>
          <a:xfrm>
            <a:off x="4892040" y="960120"/>
            <a:ext cx="1920240" cy="54864"/>
          </a:xfrm>
          <a:prstGeom prst="rect">
            <a:avLst/>
          </a:prstGeom>
          <a:solidFill>
            <a:srgbClr val="34D4C2"/>
          </a:solidFill>
          <a:ln w="12700">
            <a:solidFill>
              <a:srgbClr val="34D4C2"/>
            </a:solidFill>
            <a:prstDash val="solid"/>
          </a:ln>
        </p:spPr>
        <p:txBody>
          <a:bodyPr/>
          <a:lstStyle/>
          <a:p>
            <a:endParaRPr lang="en-GB"/>
          </a:p>
        </p:txBody>
      </p:sp>
      <p:sp>
        <p:nvSpPr>
          <p:cNvPr id="10" name="Text 8"/>
          <p:cNvSpPr/>
          <p:nvPr/>
        </p:nvSpPr>
        <p:spPr>
          <a:xfrm>
            <a:off x="5029200" y="1051560"/>
            <a:ext cx="1737360" cy="50292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2002</a:t>
            </a:r>
            <a:endParaRPr lang="en-US" sz="2000" dirty="0"/>
          </a:p>
        </p:txBody>
      </p:sp>
      <p:sp>
        <p:nvSpPr>
          <p:cNvPr id="11" name="Text 9"/>
          <p:cNvSpPr/>
          <p:nvPr/>
        </p:nvSpPr>
        <p:spPr>
          <a:xfrm>
            <a:off x="5029200" y="1618488"/>
            <a:ext cx="1737360" cy="274320"/>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Year Founded</a:t>
            </a:r>
            <a:endParaRPr lang="en-US" sz="750" dirty="0"/>
          </a:p>
        </p:txBody>
      </p:sp>
      <p:sp>
        <p:nvSpPr>
          <p:cNvPr id="12" name="Shape 10"/>
          <p:cNvSpPr/>
          <p:nvPr/>
        </p:nvSpPr>
        <p:spPr>
          <a:xfrm>
            <a:off x="6903720" y="960120"/>
            <a:ext cx="1920240" cy="1005840"/>
          </a:xfrm>
          <a:prstGeom prst="rect">
            <a:avLst/>
          </a:prstGeom>
          <a:solidFill>
            <a:srgbClr val="FFFFFF"/>
          </a:solidFill>
          <a:ln w="12700">
            <a:solidFill>
              <a:srgbClr val="FFFFFF"/>
            </a:solidFill>
            <a:prstDash val="solid"/>
          </a:ln>
        </p:spPr>
        <p:txBody>
          <a:bodyPr/>
          <a:lstStyle/>
          <a:p>
            <a:endParaRPr lang="en-GB"/>
          </a:p>
        </p:txBody>
      </p:sp>
      <p:sp>
        <p:nvSpPr>
          <p:cNvPr id="13" name="Shape 11"/>
          <p:cNvSpPr/>
          <p:nvPr/>
        </p:nvSpPr>
        <p:spPr>
          <a:xfrm>
            <a:off x="6903720" y="960120"/>
            <a:ext cx="1920240" cy="54864"/>
          </a:xfrm>
          <a:prstGeom prst="rect">
            <a:avLst/>
          </a:prstGeom>
          <a:solidFill>
            <a:srgbClr val="34D4C2"/>
          </a:solidFill>
          <a:ln w="12700">
            <a:solidFill>
              <a:srgbClr val="34D4C2"/>
            </a:solidFill>
            <a:prstDash val="solid"/>
          </a:ln>
        </p:spPr>
        <p:txBody>
          <a:bodyPr/>
          <a:lstStyle/>
          <a:p>
            <a:endParaRPr lang="en-GB"/>
          </a:p>
        </p:txBody>
      </p:sp>
      <p:sp>
        <p:nvSpPr>
          <p:cNvPr id="14" name="Text 12"/>
          <p:cNvSpPr/>
          <p:nvPr/>
        </p:nvSpPr>
        <p:spPr>
          <a:xfrm>
            <a:off x="7040880" y="1051560"/>
            <a:ext cx="1737360" cy="50292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90,000</a:t>
            </a:r>
            <a:endParaRPr lang="en-US" sz="2000" dirty="0"/>
          </a:p>
        </p:txBody>
      </p:sp>
      <p:sp>
        <p:nvSpPr>
          <p:cNvPr id="15" name="Text 13"/>
          <p:cNvSpPr/>
          <p:nvPr/>
        </p:nvSpPr>
        <p:spPr>
          <a:xfrm>
            <a:off x="7040880" y="1618488"/>
            <a:ext cx="1737360" cy="274320"/>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sq ft Facility — Grantham</a:t>
            </a:r>
            <a:endParaRPr lang="en-US" sz="750" dirty="0"/>
          </a:p>
        </p:txBody>
      </p:sp>
      <p:sp>
        <p:nvSpPr>
          <p:cNvPr id="16" name="Shape 14"/>
          <p:cNvSpPr/>
          <p:nvPr/>
        </p:nvSpPr>
        <p:spPr>
          <a:xfrm>
            <a:off x="4892040" y="2057400"/>
            <a:ext cx="1920240" cy="1005840"/>
          </a:xfrm>
          <a:prstGeom prst="rect">
            <a:avLst/>
          </a:prstGeom>
          <a:solidFill>
            <a:srgbClr val="FFFFFF"/>
          </a:solidFill>
          <a:ln w="12700">
            <a:solidFill>
              <a:srgbClr val="FFFFFF"/>
            </a:solidFill>
            <a:prstDash val="solid"/>
          </a:ln>
        </p:spPr>
        <p:txBody>
          <a:bodyPr/>
          <a:lstStyle/>
          <a:p>
            <a:endParaRPr lang="en-GB"/>
          </a:p>
        </p:txBody>
      </p:sp>
      <p:sp>
        <p:nvSpPr>
          <p:cNvPr id="17" name="Shape 15"/>
          <p:cNvSpPr/>
          <p:nvPr/>
        </p:nvSpPr>
        <p:spPr>
          <a:xfrm>
            <a:off x="4892040" y="2057400"/>
            <a:ext cx="1920240" cy="54864"/>
          </a:xfrm>
          <a:prstGeom prst="rect">
            <a:avLst/>
          </a:prstGeom>
          <a:solidFill>
            <a:srgbClr val="34D4C2"/>
          </a:solidFill>
          <a:ln w="12700">
            <a:solidFill>
              <a:srgbClr val="34D4C2"/>
            </a:solidFill>
            <a:prstDash val="solid"/>
          </a:ln>
        </p:spPr>
        <p:txBody>
          <a:bodyPr/>
          <a:lstStyle/>
          <a:p>
            <a:endParaRPr lang="en-GB"/>
          </a:p>
        </p:txBody>
      </p:sp>
      <p:sp>
        <p:nvSpPr>
          <p:cNvPr id="18" name="Text 16"/>
          <p:cNvSpPr/>
          <p:nvPr/>
        </p:nvSpPr>
        <p:spPr>
          <a:xfrm>
            <a:off x="5029200" y="2148840"/>
            <a:ext cx="1737360" cy="50292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£4m</a:t>
            </a:r>
            <a:endParaRPr lang="en-US" sz="2000" dirty="0"/>
          </a:p>
        </p:txBody>
      </p:sp>
      <p:sp>
        <p:nvSpPr>
          <p:cNvPr id="19" name="Text 17"/>
          <p:cNvSpPr/>
          <p:nvPr/>
        </p:nvSpPr>
        <p:spPr>
          <a:xfrm>
            <a:off x="5029200" y="2715768"/>
            <a:ext cx="1737360" cy="274320"/>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CorpAcq Facility Investment</a:t>
            </a:r>
            <a:endParaRPr lang="en-US" sz="750" dirty="0"/>
          </a:p>
        </p:txBody>
      </p:sp>
      <p:sp>
        <p:nvSpPr>
          <p:cNvPr id="20" name="Shape 18"/>
          <p:cNvSpPr/>
          <p:nvPr/>
        </p:nvSpPr>
        <p:spPr>
          <a:xfrm>
            <a:off x="6903720" y="2057400"/>
            <a:ext cx="1920240" cy="1005840"/>
          </a:xfrm>
          <a:prstGeom prst="rect">
            <a:avLst/>
          </a:prstGeom>
          <a:solidFill>
            <a:srgbClr val="FFFFFF"/>
          </a:solidFill>
          <a:ln w="12700">
            <a:solidFill>
              <a:srgbClr val="FFFFFF"/>
            </a:solidFill>
            <a:prstDash val="solid"/>
          </a:ln>
        </p:spPr>
        <p:txBody>
          <a:bodyPr/>
          <a:lstStyle/>
          <a:p>
            <a:endParaRPr lang="en-GB"/>
          </a:p>
        </p:txBody>
      </p:sp>
      <p:sp>
        <p:nvSpPr>
          <p:cNvPr id="21" name="Shape 19"/>
          <p:cNvSpPr/>
          <p:nvPr/>
        </p:nvSpPr>
        <p:spPr>
          <a:xfrm>
            <a:off x="6903720" y="2057400"/>
            <a:ext cx="1920240" cy="54864"/>
          </a:xfrm>
          <a:prstGeom prst="rect">
            <a:avLst/>
          </a:prstGeom>
          <a:solidFill>
            <a:srgbClr val="34D4C2"/>
          </a:solidFill>
          <a:ln w="12700">
            <a:solidFill>
              <a:srgbClr val="34D4C2"/>
            </a:solidFill>
            <a:prstDash val="solid"/>
          </a:ln>
        </p:spPr>
        <p:txBody>
          <a:bodyPr/>
          <a:lstStyle/>
          <a:p>
            <a:endParaRPr lang="en-GB"/>
          </a:p>
        </p:txBody>
      </p:sp>
      <p:sp>
        <p:nvSpPr>
          <p:cNvPr id="22" name="Text 20"/>
          <p:cNvSpPr/>
          <p:nvPr/>
        </p:nvSpPr>
        <p:spPr>
          <a:xfrm>
            <a:off x="7040880" y="2148840"/>
            <a:ext cx="1737360" cy="50292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£600m</a:t>
            </a:r>
            <a:endParaRPr lang="en-US" sz="2000" dirty="0"/>
          </a:p>
        </p:txBody>
      </p:sp>
      <p:sp>
        <p:nvSpPr>
          <p:cNvPr id="23" name="Text 21"/>
          <p:cNvSpPr/>
          <p:nvPr/>
        </p:nvSpPr>
        <p:spPr>
          <a:xfrm>
            <a:off x="7040880" y="2715768"/>
            <a:ext cx="1737360" cy="274320"/>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CorpAcq Portfolio</a:t>
            </a:r>
            <a:endParaRPr lang="en-US" sz="750" dirty="0"/>
          </a:p>
        </p:txBody>
      </p:sp>
      <p:sp>
        <p:nvSpPr>
          <p:cNvPr id="24" name="Shape 22"/>
          <p:cNvSpPr/>
          <p:nvPr/>
        </p:nvSpPr>
        <p:spPr>
          <a:xfrm>
            <a:off x="4892040" y="3154680"/>
            <a:ext cx="1920240" cy="1005840"/>
          </a:xfrm>
          <a:prstGeom prst="rect">
            <a:avLst/>
          </a:prstGeom>
          <a:solidFill>
            <a:srgbClr val="FFFFFF"/>
          </a:solidFill>
          <a:ln w="12700">
            <a:solidFill>
              <a:srgbClr val="FFFFFF"/>
            </a:solidFill>
            <a:prstDash val="solid"/>
          </a:ln>
        </p:spPr>
        <p:txBody>
          <a:bodyPr/>
          <a:lstStyle/>
          <a:p>
            <a:endParaRPr lang="en-GB"/>
          </a:p>
        </p:txBody>
      </p:sp>
      <p:sp>
        <p:nvSpPr>
          <p:cNvPr id="25" name="Shape 23"/>
          <p:cNvSpPr/>
          <p:nvPr/>
        </p:nvSpPr>
        <p:spPr>
          <a:xfrm>
            <a:off x="4892040" y="3154680"/>
            <a:ext cx="1920240" cy="54864"/>
          </a:xfrm>
          <a:prstGeom prst="rect">
            <a:avLst/>
          </a:prstGeom>
          <a:solidFill>
            <a:srgbClr val="34D4C2"/>
          </a:solidFill>
          <a:ln w="12700">
            <a:solidFill>
              <a:srgbClr val="34D4C2"/>
            </a:solidFill>
            <a:prstDash val="solid"/>
          </a:ln>
        </p:spPr>
        <p:txBody>
          <a:bodyPr/>
          <a:lstStyle/>
          <a:p>
            <a:endParaRPr lang="en-GB"/>
          </a:p>
        </p:txBody>
      </p:sp>
      <p:sp>
        <p:nvSpPr>
          <p:cNvPr id="26" name="Text 24"/>
          <p:cNvSpPr/>
          <p:nvPr/>
        </p:nvSpPr>
        <p:spPr>
          <a:xfrm>
            <a:off x="5029200" y="3246120"/>
            <a:ext cx="1737360" cy="502920"/>
          </a:xfrm>
          <a:prstGeom prst="rect">
            <a:avLst/>
          </a:prstGeom>
          <a:noFill/>
          <a:ln/>
        </p:spPr>
        <p:txBody>
          <a:bodyPr wrap="square" lIns="0" tIns="0" rIns="0" bIns="0" rtlCol="0" anchor="ctr"/>
          <a:lstStyle/>
          <a:p>
            <a:pPr marL="0" indent="0">
              <a:buNone/>
            </a:pPr>
            <a:r>
              <a:rPr lang="en-US" sz="1600" b="1" dirty="0">
                <a:solidFill>
                  <a:srgbClr val="281B3F"/>
                </a:solidFill>
                <a:latin typeface="Barlow Condensed" pitchFamily="34" charset="0"/>
                <a:ea typeface="Barlow Condensed" pitchFamily="34" charset="-122"/>
                <a:cs typeface="Barlow Condensed" pitchFamily="34" charset="-120"/>
              </a:rPr>
              <a:t>£16.7m</a:t>
            </a:r>
            <a:endParaRPr lang="en-US" sz="1600" dirty="0"/>
          </a:p>
        </p:txBody>
      </p:sp>
      <p:sp>
        <p:nvSpPr>
          <p:cNvPr id="27" name="Text 25"/>
          <p:cNvSpPr/>
          <p:nvPr/>
        </p:nvSpPr>
        <p:spPr>
          <a:xfrm>
            <a:off x="5029200" y="3813048"/>
            <a:ext cx="1737360" cy="274320"/>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Revenue FY2025</a:t>
            </a:r>
            <a:endParaRPr lang="en-US" sz="750" dirty="0"/>
          </a:p>
        </p:txBody>
      </p:sp>
      <p:sp>
        <p:nvSpPr>
          <p:cNvPr id="28" name="Shape 26"/>
          <p:cNvSpPr/>
          <p:nvPr/>
        </p:nvSpPr>
        <p:spPr>
          <a:xfrm>
            <a:off x="6903720" y="3154680"/>
            <a:ext cx="1920240" cy="1005840"/>
          </a:xfrm>
          <a:prstGeom prst="rect">
            <a:avLst/>
          </a:prstGeom>
          <a:solidFill>
            <a:srgbClr val="FFFFFF"/>
          </a:solidFill>
          <a:ln w="12700">
            <a:solidFill>
              <a:srgbClr val="FFFFFF"/>
            </a:solidFill>
            <a:prstDash val="solid"/>
          </a:ln>
        </p:spPr>
        <p:txBody>
          <a:bodyPr/>
          <a:lstStyle/>
          <a:p>
            <a:endParaRPr lang="en-GB"/>
          </a:p>
        </p:txBody>
      </p:sp>
      <p:sp>
        <p:nvSpPr>
          <p:cNvPr id="29" name="Shape 27"/>
          <p:cNvSpPr/>
          <p:nvPr/>
        </p:nvSpPr>
        <p:spPr>
          <a:xfrm>
            <a:off x="6903720" y="3154680"/>
            <a:ext cx="1920240" cy="54864"/>
          </a:xfrm>
          <a:prstGeom prst="rect">
            <a:avLst/>
          </a:prstGeom>
          <a:solidFill>
            <a:srgbClr val="34D4C2"/>
          </a:solidFill>
          <a:ln w="12700">
            <a:solidFill>
              <a:srgbClr val="34D4C2"/>
            </a:solidFill>
            <a:prstDash val="solid"/>
          </a:ln>
        </p:spPr>
        <p:txBody>
          <a:bodyPr/>
          <a:lstStyle/>
          <a:p>
            <a:endParaRPr lang="en-GB"/>
          </a:p>
        </p:txBody>
      </p:sp>
      <p:sp>
        <p:nvSpPr>
          <p:cNvPr id="30" name="Text 28"/>
          <p:cNvSpPr/>
          <p:nvPr/>
        </p:nvSpPr>
        <p:spPr>
          <a:xfrm>
            <a:off x="7040880" y="3246120"/>
            <a:ext cx="1737360" cy="50292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5 Years</a:t>
            </a:r>
            <a:endParaRPr lang="en-US" sz="2000" dirty="0"/>
          </a:p>
        </p:txBody>
      </p:sp>
      <p:sp>
        <p:nvSpPr>
          <p:cNvPr id="31" name="Text 29"/>
          <p:cNvSpPr/>
          <p:nvPr/>
        </p:nvSpPr>
        <p:spPr>
          <a:xfrm>
            <a:off x="7040880" y="3813048"/>
            <a:ext cx="1737360" cy="274320"/>
          </a:xfrm>
          <a:prstGeom prst="rect">
            <a:avLst/>
          </a:prstGeom>
          <a:noFill/>
          <a:ln/>
        </p:spPr>
        <p:txBody>
          <a:bodyPr wrap="square" lIns="0" tIns="0" rIns="0" bIns="0" rtlCol="0" anchor="ctr"/>
          <a:lstStyle/>
          <a:p>
            <a:pPr marL="0" indent="0">
              <a:buNone/>
            </a:pPr>
            <a:r>
              <a:rPr lang="en-US" sz="750" dirty="0">
                <a:solidFill>
                  <a:srgbClr val="9990AA"/>
                </a:solidFill>
                <a:latin typeface="Barlow" pitchFamily="34" charset="0"/>
                <a:ea typeface="Barlow" pitchFamily="34" charset="-122"/>
                <a:cs typeface="Barlow" pitchFamily="34" charset="-120"/>
              </a:rPr>
              <a:t>Carbon Neutral Certified</a:t>
            </a:r>
            <a:endParaRPr lang="en-US" sz="750" dirty="0"/>
          </a:p>
        </p:txBody>
      </p:sp>
      <p:sp>
        <p:nvSpPr>
          <p:cNvPr id="32" name="Shape 30"/>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33" name="Text 31"/>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34" name="Text 32"/>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Products &amp; Services  ·  Specialist Metal Recycling Solutions</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78408"/>
            <a:ext cx="4087368" cy="1901952"/>
          </a:xfrm>
          <a:prstGeom prst="rect">
            <a:avLst/>
          </a:prstGeom>
          <a:solidFill>
            <a:srgbClr val="F5F4F7"/>
          </a:solidFill>
          <a:ln w="12700">
            <a:solidFill>
              <a:srgbClr val="F5F4F7"/>
            </a:solidFill>
            <a:prstDash val="solid"/>
          </a:ln>
        </p:spPr>
        <p:txBody>
          <a:bodyPr/>
          <a:lstStyle/>
          <a:p>
            <a:endParaRPr lang="en-GB"/>
          </a:p>
        </p:txBody>
      </p:sp>
      <p:sp>
        <p:nvSpPr>
          <p:cNvPr id="7" name="Shape 5"/>
          <p:cNvSpPr/>
          <p:nvPr/>
        </p:nvSpPr>
        <p:spPr>
          <a:xfrm>
            <a:off x="411480" y="978408"/>
            <a:ext cx="64008" cy="1901952"/>
          </a:xfrm>
          <a:prstGeom prst="rect">
            <a:avLst/>
          </a:prstGeom>
          <a:solidFill>
            <a:srgbClr val="34D4C2"/>
          </a:solidFill>
          <a:ln w="12700">
            <a:solidFill>
              <a:srgbClr val="34D4C2"/>
            </a:solidFill>
            <a:prstDash val="solid"/>
          </a:ln>
        </p:spPr>
        <p:txBody>
          <a:bodyPr/>
          <a:lstStyle/>
          <a:p>
            <a:endParaRPr lang="en-GB"/>
          </a:p>
        </p:txBody>
      </p:sp>
      <p:sp>
        <p:nvSpPr>
          <p:cNvPr id="8" name="Text 6"/>
          <p:cNvSpPr/>
          <p:nvPr/>
        </p:nvSpPr>
        <p:spPr>
          <a:xfrm>
            <a:off x="576072" y="1088136"/>
            <a:ext cx="3831336" cy="228600"/>
          </a:xfrm>
          <a:prstGeom prst="rect">
            <a:avLst/>
          </a:prstGeom>
          <a:noFill/>
          <a:ln/>
        </p:spPr>
        <p:txBody>
          <a:bodyPr wrap="square" lIns="0" tIns="0" rIns="0" bIns="0" rtlCol="0" anchor="ctr"/>
          <a:lstStyle/>
          <a:p>
            <a:pPr marL="0" indent="0">
              <a:buNone/>
            </a:pPr>
            <a:r>
              <a:rPr lang="en-US" sz="1400" b="1" kern="0" spc="50" dirty="0">
                <a:solidFill>
                  <a:srgbClr val="281B3F"/>
                </a:solidFill>
                <a:latin typeface="Barlow Condensed" pitchFamily="34" charset="0"/>
                <a:ea typeface="Barlow Condensed" pitchFamily="34" charset="-122"/>
                <a:cs typeface="Barlow Condensed" pitchFamily="34" charset="-120"/>
              </a:rPr>
              <a:t>SWARF MANAGEMENT</a:t>
            </a:r>
            <a:endParaRPr lang="en-US" sz="1400" dirty="0"/>
          </a:p>
        </p:txBody>
      </p:sp>
      <p:sp>
        <p:nvSpPr>
          <p:cNvPr id="9" name="Text 7"/>
          <p:cNvSpPr/>
          <p:nvPr/>
        </p:nvSpPr>
        <p:spPr>
          <a:xfrm>
            <a:off x="576072" y="1362456"/>
            <a:ext cx="3831336" cy="1389888"/>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The Company operates in the recycling sector with activities related to metal commodities. Specialist handling of metal swarf and machining waste from manufacturing and engineering clients, ensuring compliant processing and maximum value recovery from high-specification arisings.</a:t>
            </a:r>
            <a:endParaRPr lang="en-US" sz="1100" dirty="0"/>
          </a:p>
        </p:txBody>
      </p:sp>
      <p:sp>
        <p:nvSpPr>
          <p:cNvPr id="10" name="Shape 8"/>
          <p:cNvSpPr/>
          <p:nvPr/>
        </p:nvSpPr>
        <p:spPr>
          <a:xfrm>
            <a:off x="4581144" y="978408"/>
            <a:ext cx="4087368" cy="1901952"/>
          </a:xfrm>
          <a:prstGeom prst="rect">
            <a:avLst/>
          </a:prstGeom>
          <a:solidFill>
            <a:srgbClr val="F5F4F7"/>
          </a:solidFill>
          <a:ln w="12700">
            <a:solidFill>
              <a:srgbClr val="F5F4F7"/>
            </a:solidFill>
            <a:prstDash val="solid"/>
          </a:ln>
        </p:spPr>
        <p:txBody>
          <a:bodyPr/>
          <a:lstStyle/>
          <a:p>
            <a:endParaRPr lang="en-GB"/>
          </a:p>
        </p:txBody>
      </p:sp>
      <p:sp>
        <p:nvSpPr>
          <p:cNvPr id="11" name="Shape 9"/>
          <p:cNvSpPr/>
          <p:nvPr/>
        </p:nvSpPr>
        <p:spPr>
          <a:xfrm>
            <a:off x="4581144" y="978408"/>
            <a:ext cx="64008" cy="1901952"/>
          </a:xfrm>
          <a:prstGeom prst="rect">
            <a:avLst/>
          </a:prstGeom>
          <a:solidFill>
            <a:srgbClr val="34D4C2"/>
          </a:solidFill>
          <a:ln w="12700">
            <a:solidFill>
              <a:srgbClr val="34D4C2"/>
            </a:solidFill>
            <a:prstDash val="solid"/>
          </a:ln>
        </p:spPr>
        <p:txBody>
          <a:bodyPr/>
          <a:lstStyle/>
          <a:p>
            <a:endParaRPr lang="en-GB"/>
          </a:p>
        </p:txBody>
      </p:sp>
      <p:sp>
        <p:nvSpPr>
          <p:cNvPr id="12" name="Text 10"/>
          <p:cNvSpPr/>
          <p:nvPr/>
        </p:nvSpPr>
        <p:spPr>
          <a:xfrm>
            <a:off x="4745736" y="1088136"/>
            <a:ext cx="3831336" cy="228600"/>
          </a:xfrm>
          <a:prstGeom prst="rect">
            <a:avLst/>
          </a:prstGeom>
          <a:noFill/>
          <a:ln/>
        </p:spPr>
        <p:txBody>
          <a:bodyPr wrap="square" lIns="0" tIns="0" rIns="0" bIns="0" rtlCol="0" anchor="ctr"/>
          <a:lstStyle/>
          <a:p>
            <a:pPr marL="0" indent="0">
              <a:buNone/>
            </a:pPr>
            <a:r>
              <a:rPr lang="en-US" sz="1400" b="1" kern="0" spc="50" dirty="0">
                <a:solidFill>
                  <a:srgbClr val="281B3F"/>
                </a:solidFill>
                <a:latin typeface="Barlow Condensed" pitchFamily="34" charset="0"/>
                <a:ea typeface="Barlow Condensed" pitchFamily="34" charset="-122"/>
                <a:cs typeface="Barlow Condensed" pitchFamily="34" charset="-120"/>
              </a:rPr>
              <a:t>FREE SCRAP METAL BINS &amp; SKIPS</a:t>
            </a:r>
            <a:endParaRPr lang="en-US" sz="1400" dirty="0"/>
          </a:p>
        </p:txBody>
      </p:sp>
      <p:sp>
        <p:nvSpPr>
          <p:cNvPr id="13" name="Text 11"/>
          <p:cNvSpPr/>
          <p:nvPr/>
        </p:nvSpPr>
        <p:spPr>
          <a:xfrm>
            <a:off x="4745736" y="1362456"/>
            <a:ext cx="3831336" cy="1389888"/>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2 Recycling Limited's large selection of metal and plastic leak-proof bins and skips are loaned free of charge to customers. Many of its containers pack flat and take up much less space on site when empty — reducing the logistics burden on manufacturing and construction clients.</a:t>
            </a:r>
            <a:endParaRPr lang="en-US" sz="1100" dirty="0"/>
          </a:p>
        </p:txBody>
      </p:sp>
      <p:sp>
        <p:nvSpPr>
          <p:cNvPr id="14" name="Shape 12"/>
          <p:cNvSpPr/>
          <p:nvPr/>
        </p:nvSpPr>
        <p:spPr>
          <a:xfrm>
            <a:off x="411480" y="2962656"/>
            <a:ext cx="4087368" cy="1901952"/>
          </a:xfrm>
          <a:prstGeom prst="rect">
            <a:avLst/>
          </a:prstGeom>
          <a:solidFill>
            <a:srgbClr val="F5F4F7"/>
          </a:solidFill>
          <a:ln w="12700">
            <a:solidFill>
              <a:srgbClr val="F5F4F7"/>
            </a:solidFill>
            <a:prstDash val="solid"/>
          </a:ln>
        </p:spPr>
        <p:txBody>
          <a:bodyPr/>
          <a:lstStyle/>
          <a:p>
            <a:endParaRPr lang="en-GB"/>
          </a:p>
        </p:txBody>
      </p:sp>
      <p:sp>
        <p:nvSpPr>
          <p:cNvPr id="15" name="Shape 13"/>
          <p:cNvSpPr/>
          <p:nvPr/>
        </p:nvSpPr>
        <p:spPr>
          <a:xfrm>
            <a:off x="411480" y="2962656"/>
            <a:ext cx="64008" cy="1901952"/>
          </a:xfrm>
          <a:prstGeom prst="rect">
            <a:avLst/>
          </a:prstGeom>
          <a:solidFill>
            <a:srgbClr val="34D4C2"/>
          </a:solidFill>
          <a:ln w="12700">
            <a:solidFill>
              <a:srgbClr val="34D4C2"/>
            </a:solidFill>
            <a:prstDash val="solid"/>
          </a:ln>
        </p:spPr>
        <p:txBody>
          <a:bodyPr/>
          <a:lstStyle/>
          <a:p>
            <a:endParaRPr lang="en-GB"/>
          </a:p>
        </p:txBody>
      </p:sp>
      <p:sp>
        <p:nvSpPr>
          <p:cNvPr id="16" name="Text 14"/>
          <p:cNvSpPr/>
          <p:nvPr/>
        </p:nvSpPr>
        <p:spPr>
          <a:xfrm>
            <a:off x="576072" y="3072384"/>
            <a:ext cx="3831336" cy="228600"/>
          </a:xfrm>
          <a:prstGeom prst="rect">
            <a:avLst/>
          </a:prstGeom>
          <a:noFill/>
          <a:ln/>
        </p:spPr>
        <p:txBody>
          <a:bodyPr wrap="square" lIns="0" tIns="0" rIns="0" bIns="0" rtlCol="0" anchor="ctr"/>
          <a:lstStyle/>
          <a:p>
            <a:pPr marL="0" indent="0">
              <a:buNone/>
            </a:pPr>
            <a:r>
              <a:rPr lang="en-US" sz="1400" b="1" kern="0" spc="50" dirty="0">
                <a:solidFill>
                  <a:srgbClr val="281B3F"/>
                </a:solidFill>
                <a:latin typeface="Barlow Condensed" pitchFamily="34" charset="0"/>
                <a:ea typeface="Barlow Condensed" pitchFamily="34" charset="-122"/>
                <a:cs typeface="Barlow Condensed" pitchFamily="34" charset="-120"/>
              </a:rPr>
              <a:t>METALS BOUGH</a:t>
            </a:r>
            <a:endParaRPr lang="en-US" sz="1400" dirty="0"/>
          </a:p>
        </p:txBody>
      </p:sp>
      <p:sp>
        <p:nvSpPr>
          <p:cNvPr id="17" name="Text 15"/>
          <p:cNvSpPr/>
          <p:nvPr/>
        </p:nvSpPr>
        <p:spPr>
          <a:xfrm>
            <a:off x="576072" y="3346704"/>
            <a:ext cx="3831336" cy="1389888"/>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2 Recycling Limited buys most types of ferrous and non-ferrous and nickel alloy scrap metals including aluminium, copper, brass and bronze, nickel alloys, titanium, stainless steel, duplex steel, chrome steel, cable scrap and special alloys.</a:t>
            </a:r>
            <a:endParaRPr lang="en-US" sz="1100" dirty="0"/>
          </a:p>
        </p:txBody>
      </p:sp>
      <p:sp>
        <p:nvSpPr>
          <p:cNvPr id="18" name="Shape 16"/>
          <p:cNvSpPr/>
          <p:nvPr/>
        </p:nvSpPr>
        <p:spPr>
          <a:xfrm>
            <a:off x="4581144" y="2962656"/>
            <a:ext cx="4087368" cy="1901952"/>
          </a:xfrm>
          <a:prstGeom prst="rect">
            <a:avLst/>
          </a:prstGeom>
          <a:solidFill>
            <a:srgbClr val="F5F4F7"/>
          </a:solidFill>
          <a:ln w="12700">
            <a:solidFill>
              <a:srgbClr val="F5F4F7"/>
            </a:solidFill>
            <a:prstDash val="solid"/>
          </a:ln>
        </p:spPr>
        <p:txBody>
          <a:bodyPr/>
          <a:lstStyle/>
          <a:p>
            <a:endParaRPr lang="en-GB"/>
          </a:p>
        </p:txBody>
      </p:sp>
      <p:sp>
        <p:nvSpPr>
          <p:cNvPr id="19" name="Shape 17"/>
          <p:cNvSpPr/>
          <p:nvPr/>
        </p:nvSpPr>
        <p:spPr>
          <a:xfrm>
            <a:off x="4581144" y="2962656"/>
            <a:ext cx="64008" cy="1901952"/>
          </a:xfrm>
          <a:prstGeom prst="rect">
            <a:avLst/>
          </a:prstGeom>
          <a:solidFill>
            <a:srgbClr val="34D4C2"/>
          </a:solidFill>
          <a:ln w="12700">
            <a:solidFill>
              <a:srgbClr val="34D4C2"/>
            </a:solidFill>
            <a:prstDash val="solid"/>
          </a:ln>
        </p:spPr>
        <p:txBody>
          <a:bodyPr/>
          <a:lstStyle/>
          <a:p>
            <a:endParaRPr lang="en-GB"/>
          </a:p>
        </p:txBody>
      </p:sp>
      <p:sp>
        <p:nvSpPr>
          <p:cNvPr id="20" name="Text 18"/>
          <p:cNvSpPr/>
          <p:nvPr/>
        </p:nvSpPr>
        <p:spPr>
          <a:xfrm>
            <a:off x="4745736" y="3072384"/>
            <a:ext cx="3831336" cy="228600"/>
          </a:xfrm>
          <a:prstGeom prst="rect">
            <a:avLst/>
          </a:prstGeom>
          <a:noFill/>
          <a:ln/>
        </p:spPr>
        <p:txBody>
          <a:bodyPr wrap="square" lIns="0" tIns="0" rIns="0" bIns="0" rtlCol="0" anchor="ctr"/>
          <a:lstStyle/>
          <a:p>
            <a:pPr marL="0" indent="0">
              <a:buNone/>
            </a:pPr>
            <a:r>
              <a:rPr lang="en-US" sz="1400" b="1" kern="0" spc="50" dirty="0">
                <a:solidFill>
                  <a:srgbClr val="281B3F"/>
                </a:solidFill>
                <a:latin typeface="Barlow Condensed" pitchFamily="34" charset="0"/>
                <a:ea typeface="Barlow Condensed" pitchFamily="34" charset="-122"/>
                <a:cs typeface="Barlow Condensed" pitchFamily="34" charset="-120"/>
              </a:rPr>
              <a:t>CARBIDE RECYCLING</a:t>
            </a:r>
            <a:endParaRPr lang="en-US" sz="1400" dirty="0"/>
          </a:p>
        </p:txBody>
      </p:sp>
      <p:sp>
        <p:nvSpPr>
          <p:cNvPr id="21" name="Text 19"/>
          <p:cNvSpPr/>
          <p:nvPr/>
        </p:nvSpPr>
        <p:spPr>
          <a:xfrm>
            <a:off x="4745736" y="3346704"/>
            <a:ext cx="3831336" cy="1389888"/>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2 Recycling Limited buys tungsten carbide drills and tips from machine shops. An often overlooked resource, tungsten carbide tips, drills and cutting tools and high speed steel drills represent significant recoverable value that many operators fail to realise.</a:t>
            </a:r>
            <a:endParaRPr lang="en-US" sz="1100" dirty="0"/>
          </a:p>
        </p:txBody>
      </p:sp>
      <p:sp>
        <p:nvSpPr>
          <p:cNvPr id="22" name="Shape 20"/>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23" name="Text 21"/>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24" name="Text 22"/>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4F7"/>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Market Opportunity  ·  UK Metals Recycling Market</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60120"/>
            <a:ext cx="2743200" cy="3703320"/>
          </a:xfrm>
          <a:prstGeom prst="rect">
            <a:avLst/>
          </a:prstGeom>
          <a:solidFill>
            <a:srgbClr val="281B3F"/>
          </a:solidFill>
          <a:ln w="12700">
            <a:solidFill>
              <a:srgbClr val="281B3F"/>
            </a:solidFill>
            <a:prstDash val="solid"/>
          </a:ln>
        </p:spPr>
        <p:txBody>
          <a:bodyPr/>
          <a:lstStyle/>
          <a:p>
            <a:endParaRPr lang="en-GB"/>
          </a:p>
        </p:txBody>
      </p:sp>
      <p:sp>
        <p:nvSpPr>
          <p:cNvPr id="7" name="Shape 5"/>
          <p:cNvSpPr/>
          <p:nvPr/>
        </p:nvSpPr>
        <p:spPr>
          <a:xfrm>
            <a:off x="411480" y="960120"/>
            <a:ext cx="2743200" cy="54864"/>
          </a:xfrm>
          <a:prstGeom prst="rect">
            <a:avLst/>
          </a:prstGeom>
          <a:solidFill>
            <a:srgbClr val="34D4C2"/>
          </a:solidFill>
          <a:ln w="12700">
            <a:solidFill>
              <a:srgbClr val="34D4C2"/>
            </a:solidFill>
            <a:prstDash val="solid"/>
          </a:ln>
        </p:spPr>
        <p:txBody>
          <a:bodyPr/>
          <a:lstStyle/>
          <a:p>
            <a:endParaRPr lang="en-GB"/>
          </a:p>
        </p:txBody>
      </p:sp>
      <p:sp>
        <p:nvSpPr>
          <p:cNvPr id="8" name="Text 6"/>
          <p:cNvSpPr/>
          <p:nvPr/>
        </p:nvSpPr>
        <p:spPr>
          <a:xfrm>
            <a:off x="594360" y="1097280"/>
            <a:ext cx="2377440" cy="201168"/>
          </a:xfrm>
          <a:prstGeom prst="rect">
            <a:avLst/>
          </a:prstGeom>
          <a:noFill/>
          <a:ln/>
        </p:spPr>
        <p:txBody>
          <a:bodyPr wrap="square" lIns="0" tIns="0" rIns="0" bIns="0" rtlCol="0" anchor="ctr"/>
          <a:lstStyle/>
          <a:p>
            <a:pPr marL="0" indent="0">
              <a:buNone/>
            </a:pPr>
            <a:r>
              <a:rPr lang="en-US" sz="700" b="1" kern="0" spc="200" dirty="0">
                <a:solidFill>
                  <a:srgbClr val="9990AA"/>
                </a:solidFill>
                <a:latin typeface="Barlow Condensed" pitchFamily="34" charset="0"/>
                <a:ea typeface="Barlow Condensed" pitchFamily="34" charset="-122"/>
                <a:cs typeface="Barlow Condensed" pitchFamily="34" charset="-120"/>
              </a:rPr>
              <a:t>UK ANNUAL THROUGHPUT</a:t>
            </a:r>
            <a:endParaRPr lang="en-US" sz="700" dirty="0"/>
          </a:p>
        </p:txBody>
      </p:sp>
      <p:sp>
        <p:nvSpPr>
          <p:cNvPr id="9" name="Text 7"/>
          <p:cNvSpPr/>
          <p:nvPr/>
        </p:nvSpPr>
        <p:spPr>
          <a:xfrm>
            <a:off x="594360" y="1335024"/>
            <a:ext cx="2377440" cy="658368"/>
          </a:xfrm>
          <a:prstGeom prst="rect">
            <a:avLst/>
          </a:prstGeom>
          <a:noFill/>
          <a:ln/>
        </p:spPr>
        <p:txBody>
          <a:bodyPr wrap="square" lIns="0" tIns="0" rIns="0" bIns="0" rtlCol="0" anchor="ctr"/>
          <a:lstStyle/>
          <a:p>
            <a:pPr marL="0" indent="0">
              <a:buNone/>
            </a:pPr>
            <a:r>
              <a:rPr lang="en-US" sz="4000" b="1" dirty="0">
                <a:solidFill>
                  <a:srgbClr val="34D4C2"/>
                </a:solidFill>
                <a:latin typeface="Barlow Condensed" pitchFamily="34" charset="0"/>
                <a:ea typeface="Barlow Condensed" pitchFamily="34" charset="-122"/>
                <a:cs typeface="Barlow Condensed" pitchFamily="34" charset="-120"/>
              </a:rPr>
              <a:t>11.6Mt</a:t>
            </a:r>
            <a:endParaRPr lang="en-US" sz="4000" dirty="0"/>
          </a:p>
        </p:txBody>
      </p:sp>
      <p:sp>
        <p:nvSpPr>
          <p:cNvPr id="10" name="Text 8"/>
          <p:cNvSpPr/>
          <p:nvPr/>
        </p:nvSpPr>
        <p:spPr>
          <a:xfrm>
            <a:off x="594360" y="2029968"/>
            <a:ext cx="2377440" cy="320040"/>
          </a:xfrm>
          <a:prstGeom prst="rect">
            <a:avLst/>
          </a:prstGeom>
          <a:noFill/>
          <a:ln/>
        </p:spPr>
        <p:txBody>
          <a:bodyPr wrap="square" lIns="0" tIns="0" rIns="0" bIns="0" rtlCol="0" anchor="ctr"/>
          <a:lstStyle/>
          <a:p>
            <a:pPr marL="0" indent="0">
              <a:buNone/>
            </a:pPr>
            <a:r>
              <a:rPr lang="en-US" sz="750" dirty="0">
                <a:solidFill>
                  <a:srgbClr val="AABBB8"/>
                </a:solidFill>
                <a:latin typeface="Barlow" pitchFamily="34" charset="0"/>
                <a:ea typeface="Barlow" pitchFamily="34" charset="-122"/>
                <a:cs typeface="Barlow" pitchFamily="34" charset="-120"/>
              </a:rPr>
              <a:t>Ferrous &amp; non-ferrous metals</a:t>
            </a:r>
            <a:endParaRPr lang="en-US" sz="750" dirty="0"/>
          </a:p>
          <a:p>
            <a:pPr marL="0" indent="0">
              <a:buNone/>
            </a:pPr>
            <a:r>
              <a:rPr lang="en-US" sz="750" dirty="0">
                <a:solidFill>
                  <a:srgbClr val="AABBB8"/>
                </a:solidFill>
                <a:latin typeface="Barlow" pitchFamily="34" charset="0"/>
                <a:ea typeface="Barlow" pitchFamily="34" charset="-122"/>
                <a:cs typeface="Barlow" pitchFamily="34" charset="-120"/>
              </a:rPr>
              <a:t>processed annually in the UK</a:t>
            </a:r>
            <a:endParaRPr lang="en-US" sz="750" dirty="0"/>
          </a:p>
        </p:txBody>
      </p:sp>
      <p:sp>
        <p:nvSpPr>
          <p:cNvPr id="11" name="Shape 9"/>
          <p:cNvSpPr/>
          <p:nvPr/>
        </p:nvSpPr>
        <p:spPr>
          <a:xfrm>
            <a:off x="594360" y="2423160"/>
            <a:ext cx="2194560" cy="22860"/>
          </a:xfrm>
          <a:prstGeom prst="rect">
            <a:avLst/>
          </a:prstGeom>
          <a:solidFill>
            <a:srgbClr val="3D2B5E"/>
          </a:solidFill>
          <a:ln w="12700">
            <a:solidFill>
              <a:srgbClr val="3D2B5E"/>
            </a:solidFill>
            <a:prstDash val="solid"/>
          </a:ln>
        </p:spPr>
        <p:txBody>
          <a:bodyPr/>
          <a:lstStyle/>
          <a:p>
            <a:endParaRPr lang="en-GB"/>
          </a:p>
        </p:txBody>
      </p:sp>
      <p:sp>
        <p:nvSpPr>
          <p:cNvPr id="12" name="Text 10"/>
          <p:cNvSpPr/>
          <p:nvPr/>
        </p:nvSpPr>
        <p:spPr>
          <a:xfrm>
            <a:off x="594360" y="2514600"/>
            <a:ext cx="2377440" cy="1920240"/>
          </a:xfrm>
          <a:prstGeom prst="rect">
            <a:avLst/>
          </a:prstGeom>
          <a:noFill/>
          <a:ln/>
        </p:spPr>
        <p:txBody>
          <a:bodyPr wrap="square" lIns="0" tIns="0" rIns="0" bIns="0" rtlCol="0" anchor="t"/>
          <a:lstStyle/>
          <a:p>
            <a:pPr marL="0" indent="0">
              <a:buNone/>
            </a:pPr>
            <a:r>
              <a:rPr lang="en-US" sz="1000" b="1" dirty="0">
                <a:solidFill>
                  <a:srgbClr val="AABBB8"/>
                </a:solidFill>
                <a:latin typeface="Barlow" panose="00000500000000000000" pitchFamily="2" charset="0"/>
                <a:ea typeface="Barlow" pitchFamily="34" charset="-122"/>
                <a:cs typeface="Barlow" pitchFamily="34" charset="-120"/>
              </a:rPr>
              <a:t>Core market valued at £7bn by the BMRA. The UK produces 4x more recycled metal than domestic manufacturers demand — 70-80% of volume is exported, driving specialist domestic processors toward premium non-ferrous and alloy segments where certification and traceability command margin above commodity pricing.</a:t>
            </a:r>
            <a:endParaRPr lang="en-US" sz="1000" b="1" dirty="0">
              <a:latin typeface="Barlow" panose="00000500000000000000" pitchFamily="2" charset="0"/>
            </a:endParaRPr>
          </a:p>
          <a:p>
            <a:pPr marL="0" indent="0">
              <a:buNone/>
            </a:pPr>
            <a:endParaRPr lang="en-US" sz="1000" b="1" dirty="0">
              <a:latin typeface="Barlow" panose="00000500000000000000" pitchFamily="2" charset="0"/>
            </a:endParaRPr>
          </a:p>
          <a:p>
            <a:pPr marL="0" indent="0">
              <a:buNone/>
            </a:pPr>
            <a:r>
              <a:rPr lang="en-US" sz="1000" b="1" dirty="0">
                <a:solidFill>
                  <a:srgbClr val="AABBB8"/>
                </a:solidFill>
                <a:latin typeface="Barlow" panose="00000500000000000000" pitchFamily="2" charset="0"/>
                <a:ea typeface="Barlow" pitchFamily="34" charset="-122"/>
                <a:cs typeface="Barlow" pitchFamily="34" charset="-120"/>
              </a:rPr>
              <a:t>Source: British Metals Recycling Association (BMRA)</a:t>
            </a:r>
            <a:endParaRPr lang="en-US" sz="1000" b="1" dirty="0">
              <a:latin typeface="Barlow" panose="00000500000000000000" pitchFamily="2" charset="0"/>
            </a:endParaRPr>
          </a:p>
        </p:txBody>
      </p:sp>
      <p:sp>
        <p:nvSpPr>
          <p:cNvPr id="13" name="Text 11"/>
          <p:cNvSpPr/>
          <p:nvPr/>
        </p:nvSpPr>
        <p:spPr>
          <a:xfrm>
            <a:off x="3337560" y="960120"/>
            <a:ext cx="5394960" cy="320040"/>
          </a:xfrm>
          <a:prstGeom prst="rect">
            <a:avLst/>
          </a:prstGeom>
          <a:noFill/>
          <a:ln/>
        </p:spPr>
        <p:txBody>
          <a:bodyPr wrap="square" lIns="0" tIns="0" rIns="0" bIns="0" rtlCol="0" anchor="ctr"/>
          <a:lstStyle/>
          <a:p>
            <a:pPr marL="0" indent="0">
              <a:buNone/>
            </a:pPr>
            <a:r>
              <a:rPr lang="en-US" sz="1600" b="1" dirty="0">
                <a:solidFill>
                  <a:srgbClr val="281B3F"/>
                </a:solidFill>
                <a:latin typeface="Barlow Condensed" pitchFamily="34" charset="0"/>
                <a:ea typeface="Barlow Condensed" pitchFamily="34" charset="-122"/>
                <a:cs typeface="Barlow Condensed" pitchFamily="34" charset="-120"/>
              </a:rPr>
              <a:t>Key Demand Drivers</a:t>
            </a:r>
            <a:endParaRPr lang="en-US" sz="1600" dirty="0"/>
          </a:p>
        </p:txBody>
      </p:sp>
      <p:sp>
        <p:nvSpPr>
          <p:cNvPr id="14" name="Shape 12"/>
          <p:cNvSpPr/>
          <p:nvPr/>
        </p:nvSpPr>
        <p:spPr>
          <a:xfrm>
            <a:off x="3337560" y="1417320"/>
            <a:ext cx="5394960" cy="566928"/>
          </a:xfrm>
          <a:prstGeom prst="rect">
            <a:avLst/>
          </a:prstGeom>
          <a:solidFill>
            <a:srgbClr val="FFFFFF"/>
          </a:solidFill>
          <a:ln w="12700">
            <a:solidFill>
              <a:srgbClr val="FFFFFF"/>
            </a:solidFill>
            <a:prstDash val="solid"/>
          </a:ln>
        </p:spPr>
        <p:txBody>
          <a:bodyPr/>
          <a:lstStyle/>
          <a:p>
            <a:endParaRPr lang="en-GB"/>
          </a:p>
        </p:txBody>
      </p:sp>
      <p:sp>
        <p:nvSpPr>
          <p:cNvPr id="15" name="Shape 13"/>
          <p:cNvSpPr/>
          <p:nvPr/>
        </p:nvSpPr>
        <p:spPr>
          <a:xfrm>
            <a:off x="3337560" y="1417320"/>
            <a:ext cx="54864" cy="566928"/>
          </a:xfrm>
          <a:prstGeom prst="rect">
            <a:avLst/>
          </a:prstGeom>
          <a:solidFill>
            <a:srgbClr val="34D4C2"/>
          </a:solidFill>
          <a:ln w="12700">
            <a:solidFill>
              <a:srgbClr val="34D4C2"/>
            </a:solidFill>
            <a:prstDash val="solid"/>
          </a:ln>
        </p:spPr>
        <p:txBody>
          <a:bodyPr/>
          <a:lstStyle/>
          <a:p>
            <a:endParaRPr lang="en-GB"/>
          </a:p>
        </p:txBody>
      </p:sp>
      <p:sp>
        <p:nvSpPr>
          <p:cNvPr id="16" name="Text 14"/>
          <p:cNvSpPr/>
          <p:nvPr/>
        </p:nvSpPr>
        <p:spPr>
          <a:xfrm>
            <a:off x="3493008" y="1472184"/>
            <a:ext cx="5148072" cy="457200"/>
          </a:xfrm>
          <a:prstGeom prst="rect">
            <a:avLst/>
          </a:prstGeom>
          <a:noFill/>
          <a:ln/>
        </p:spPr>
        <p:txBody>
          <a:bodyPr wrap="square" lIns="0" tIns="0" rIns="0" bIns="0" rtlCol="0" anchor="ctr"/>
          <a:lstStyle/>
          <a:p>
            <a:pPr marL="0" indent="0">
              <a:buNone/>
            </a:pPr>
            <a:r>
              <a:rPr lang="en-US" sz="1100" dirty="0">
                <a:solidFill>
                  <a:srgbClr val="444444"/>
                </a:solidFill>
                <a:latin typeface="Barlow" pitchFamily="34" charset="0"/>
                <a:ea typeface="Barlow" pitchFamily="34" charset="-122"/>
                <a:cs typeface="Barlow" pitchFamily="34" charset="-120"/>
              </a:rPr>
              <a:t>Net Zero and carbon reduction targets driving demand for recycled metal feedstock over carbon-intensive virgin production</a:t>
            </a:r>
            <a:endParaRPr lang="en-US" sz="1100" dirty="0"/>
          </a:p>
        </p:txBody>
      </p:sp>
      <p:sp>
        <p:nvSpPr>
          <p:cNvPr id="17" name="Shape 15"/>
          <p:cNvSpPr/>
          <p:nvPr/>
        </p:nvSpPr>
        <p:spPr>
          <a:xfrm>
            <a:off x="3337560" y="2075688"/>
            <a:ext cx="5394960" cy="566928"/>
          </a:xfrm>
          <a:prstGeom prst="rect">
            <a:avLst/>
          </a:prstGeom>
          <a:solidFill>
            <a:srgbClr val="FFFFFF"/>
          </a:solidFill>
          <a:ln w="12700">
            <a:solidFill>
              <a:srgbClr val="FFFFFF"/>
            </a:solidFill>
            <a:prstDash val="solid"/>
          </a:ln>
        </p:spPr>
        <p:txBody>
          <a:bodyPr/>
          <a:lstStyle/>
          <a:p>
            <a:endParaRPr lang="en-GB"/>
          </a:p>
        </p:txBody>
      </p:sp>
      <p:sp>
        <p:nvSpPr>
          <p:cNvPr id="18" name="Shape 16"/>
          <p:cNvSpPr/>
          <p:nvPr/>
        </p:nvSpPr>
        <p:spPr>
          <a:xfrm>
            <a:off x="3337560" y="2075688"/>
            <a:ext cx="54864" cy="566928"/>
          </a:xfrm>
          <a:prstGeom prst="rect">
            <a:avLst/>
          </a:prstGeom>
          <a:solidFill>
            <a:srgbClr val="34D4C2"/>
          </a:solidFill>
          <a:ln w="12700">
            <a:solidFill>
              <a:srgbClr val="34D4C2"/>
            </a:solidFill>
            <a:prstDash val="solid"/>
          </a:ln>
        </p:spPr>
        <p:txBody>
          <a:bodyPr/>
          <a:lstStyle/>
          <a:p>
            <a:endParaRPr lang="en-GB"/>
          </a:p>
        </p:txBody>
      </p:sp>
      <p:sp>
        <p:nvSpPr>
          <p:cNvPr id="19" name="Text 17"/>
          <p:cNvSpPr/>
          <p:nvPr/>
        </p:nvSpPr>
        <p:spPr>
          <a:xfrm>
            <a:off x="3493008" y="2130552"/>
            <a:ext cx="5148072" cy="457200"/>
          </a:xfrm>
          <a:prstGeom prst="rect">
            <a:avLst/>
          </a:prstGeom>
          <a:noFill/>
          <a:ln/>
        </p:spPr>
        <p:txBody>
          <a:bodyPr wrap="square" lIns="0" tIns="0" rIns="0" bIns="0" rtlCol="0" anchor="ctr"/>
          <a:lstStyle/>
          <a:p>
            <a:pPr marL="0" indent="0">
              <a:buNone/>
            </a:pPr>
            <a:r>
              <a:rPr lang="en-US" sz="1100" dirty="0">
                <a:solidFill>
                  <a:srgbClr val="444444"/>
                </a:solidFill>
                <a:latin typeface="Barlow" pitchFamily="34" charset="0"/>
                <a:ea typeface="Barlow" pitchFamily="34" charset="-122"/>
                <a:cs typeface="Barlow" pitchFamily="34" charset="-120"/>
              </a:rPr>
              <a:t>UK manufacturing, construction and demolition generating consistent scrap volumes across ferrous and non-ferrous categories</a:t>
            </a:r>
            <a:endParaRPr lang="en-US" sz="1100" dirty="0"/>
          </a:p>
        </p:txBody>
      </p:sp>
      <p:sp>
        <p:nvSpPr>
          <p:cNvPr id="20" name="Shape 18"/>
          <p:cNvSpPr/>
          <p:nvPr/>
        </p:nvSpPr>
        <p:spPr>
          <a:xfrm>
            <a:off x="3337560" y="2734056"/>
            <a:ext cx="5394960" cy="566928"/>
          </a:xfrm>
          <a:prstGeom prst="rect">
            <a:avLst/>
          </a:prstGeom>
          <a:solidFill>
            <a:srgbClr val="FFFFFF"/>
          </a:solidFill>
          <a:ln w="12700">
            <a:solidFill>
              <a:srgbClr val="FFFFFF"/>
            </a:solidFill>
            <a:prstDash val="solid"/>
          </a:ln>
        </p:spPr>
        <p:txBody>
          <a:bodyPr/>
          <a:lstStyle/>
          <a:p>
            <a:endParaRPr lang="en-GB"/>
          </a:p>
        </p:txBody>
      </p:sp>
      <p:sp>
        <p:nvSpPr>
          <p:cNvPr id="21" name="Shape 19"/>
          <p:cNvSpPr/>
          <p:nvPr/>
        </p:nvSpPr>
        <p:spPr>
          <a:xfrm>
            <a:off x="3337560" y="2734056"/>
            <a:ext cx="54864" cy="566928"/>
          </a:xfrm>
          <a:prstGeom prst="rect">
            <a:avLst/>
          </a:prstGeom>
          <a:solidFill>
            <a:srgbClr val="34D4C2"/>
          </a:solidFill>
          <a:ln w="12700">
            <a:solidFill>
              <a:srgbClr val="34D4C2"/>
            </a:solidFill>
            <a:prstDash val="solid"/>
          </a:ln>
        </p:spPr>
        <p:txBody>
          <a:bodyPr/>
          <a:lstStyle/>
          <a:p>
            <a:endParaRPr lang="en-GB"/>
          </a:p>
        </p:txBody>
      </p:sp>
      <p:sp>
        <p:nvSpPr>
          <p:cNvPr id="22" name="Text 20"/>
          <p:cNvSpPr/>
          <p:nvPr/>
        </p:nvSpPr>
        <p:spPr>
          <a:xfrm>
            <a:off x="3493008" y="2788920"/>
            <a:ext cx="5148072" cy="457200"/>
          </a:xfrm>
          <a:prstGeom prst="rect">
            <a:avLst/>
          </a:prstGeom>
          <a:noFill/>
          <a:ln/>
        </p:spPr>
        <p:txBody>
          <a:bodyPr wrap="square" lIns="0" tIns="0" rIns="0" bIns="0" rtlCol="0" anchor="ctr"/>
          <a:lstStyle/>
          <a:p>
            <a:pPr marL="0" indent="0">
              <a:buNone/>
            </a:pPr>
            <a:r>
              <a:rPr lang="en-US" sz="1100" dirty="0">
                <a:solidFill>
                  <a:srgbClr val="444444"/>
                </a:solidFill>
                <a:latin typeface="Barlow" pitchFamily="34" charset="0"/>
                <a:ea typeface="Barlow" pitchFamily="34" charset="-122"/>
                <a:cs typeface="Barlow" pitchFamily="34" charset="-120"/>
              </a:rPr>
              <a:t>Rising commodity prices and global supply chain volatility increasing the value and strategic importance of domestic recycled material</a:t>
            </a:r>
            <a:endParaRPr lang="en-US" sz="1100" dirty="0"/>
          </a:p>
        </p:txBody>
      </p:sp>
      <p:sp>
        <p:nvSpPr>
          <p:cNvPr id="23" name="Shape 21"/>
          <p:cNvSpPr/>
          <p:nvPr/>
        </p:nvSpPr>
        <p:spPr>
          <a:xfrm>
            <a:off x="3337560" y="3392424"/>
            <a:ext cx="5394960" cy="566928"/>
          </a:xfrm>
          <a:prstGeom prst="rect">
            <a:avLst/>
          </a:prstGeom>
          <a:solidFill>
            <a:srgbClr val="FFFFFF"/>
          </a:solidFill>
          <a:ln w="12700">
            <a:solidFill>
              <a:srgbClr val="FFFFFF"/>
            </a:solidFill>
            <a:prstDash val="solid"/>
          </a:ln>
        </p:spPr>
        <p:txBody>
          <a:bodyPr/>
          <a:lstStyle/>
          <a:p>
            <a:endParaRPr lang="en-GB"/>
          </a:p>
        </p:txBody>
      </p:sp>
      <p:sp>
        <p:nvSpPr>
          <p:cNvPr id="24" name="Shape 22"/>
          <p:cNvSpPr/>
          <p:nvPr/>
        </p:nvSpPr>
        <p:spPr>
          <a:xfrm>
            <a:off x="3337560" y="3392424"/>
            <a:ext cx="54864" cy="566928"/>
          </a:xfrm>
          <a:prstGeom prst="rect">
            <a:avLst/>
          </a:prstGeom>
          <a:solidFill>
            <a:srgbClr val="34D4C2"/>
          </a:solidFill>
          <a:ln w="12700">
            <a:solidFill>
              <a:srgbClr val="34D4C2"/>
            </a:solidFill>
            <a:prstDash val="solid"/>
          </a:ln>
        </p:spPr>
        <p:txBody>
          <a:bodyPr/>
          <a:lstStyle/>
          <a:p>
            <a:endParaRPr lang="en-GB"/>
          </a:p>
        </p:txBody>
      </p:sp>
      <p:sp>
        <p:nvSpPr>
          <p:cNvPr id="25" name="Text 23"/>
          <p:cNvSpPr/>
          <p:nvPr/>
        </p:nvSpPr>
        <p:spPr>
          <a:xfrm>
            <a:off x="3493008" y="3447288"/>
            <a:ext cx="5148072" cy="457200"/>
          </a:xfrm>
          <a:prstGeom prst="rect">
            <a:avLst/>
          </a:prstGeom>
          <a:noFill/>
          <a:ln/>
        </p:spPr>
        <p:txBody>
          <a:bodyPr wrap="square" lIns="0" tIns="0" rIns="0" bIns="0" rtlCol="0" anchor="ctr"/>
          <a:lstStyle/>
          <a:p>
            <a:pPr marL="0" indent="0">
              <a:buNone/>
            </a:pPr>
            <a:r>
              <a:rPr lang="en-US" sz="1100" dirty="0">
                <a:solidFill>
                  <a:srgbClr val="444444"/>
                </a:solidFill>
                <a:latin typeface="Barlow" pitchFamily="34" charset="0"/>
                <a:ea typeface="Barlow" pitchFamily="34" charset="-122"/>
                <a:cs typeface="Barlow" pitchFamily="34" charset="-120"/>
              </a:rPr>
              <a:t>ESG procurement requirements pushing Tier-1 industrial clients toward certified and traceable recycling partners</a:t>
            </a:r>
            <a:endParaRPr lang="en-US" sz="1100" dirty="0"/>
          </a:p>
        </p:txBody>
      </p:sp>
      <p:sp>
        <p:nvSpPr>
          <p:cNvPr id="26" name="Shape 24"/>
          <p:cNvSpPr/>
          <p:nvPr/>
        </p:nvSpPr>
        <p:spPr>
          <a:xfrm>
            <a:off x="3337560" y="4050792"/>
            <a:ext cx="5394960" cy="566928"/>
          </a:xfrm>
          <a:prstGeom prst="rect">
            <a:avLst/>
          </a:prstGeom>
          <a:solidFill>
            <a:srgbClr val="FFFFFF"/>
          </a:solidFill>
          <a:ln w="12700">
            <a:solidFill>
              <a:srgbClr val="FFFFFF"/>
            </a:solidFill>
            <a:prstDash val="solid"/>
          </a:ln>
        </p:spPr>
        <p:txBody>
          <a:bodyPr/>
          <a:lstStyle/>
          <a:p>
            <a:endParaRPr lang="en-GB"/>
          </a:p>
        </p:txBody>
      </p:sp>
      <p:sp>
        <p:nvSpPr>
          <p:cNvPr id="27" name="Shape 25"/>
          <p:cNvSpPr/>
          <p:nvPr/>
        </p:nvSpPr>
        <p:spPr>
          <a:xfrm>
            <a:off x="3337560" y="4050792"/>
            <a:ext cx="54864" cy="566928"/>
          </a:xfrm>
          <a:prstGeom prst="rect">
            <a:avLst/>
          </a:prstGeom>
          <a:solidFill>
            <a:srgbClr val="34D4C2"/>
          </a:solidFill>
          <a:ln w="12700">
            <a:solidFill>
              <a:srgbClr val="34D4C2"/>
            </a:solidFill>
            <a:prstDash val="solid"/>
          </a:ln>
        </p:spPr>
        <p:txBody>
          <a:bodyPr/>
          <a:lstStyle/>
          <a:p>
            <a:endParaRPr lang="en-GB"/>
          </a:p>
        </p:txBody>
      </p:sp>
      <p:sp>
        <p:nvSpPr>
          <p:cNvPr id="28" name="Text 26"/>
          <p:cNvSpPr/>
          <p:nvPr/>
        </p:nvSpPr>
        <p:spPr>
          <a:xfrm>
            <a:off x="3493008" y="4105656"/>
            <a:ext cx="5148072" cy="457200"/>
          </a:xfrm>
          <a:prstGeom prst="rect">
            <a:avLst/>
          </a:prstGeom>
          <a:noFill/>
          <a:ln/>
        </p:spPr>
        <p:txBody>
          <a:bodyPr wrap="square" lIns="0" tIns="0" rIns="0" bIns="0" rtlCol="0" anchor="ctr"/>
          <a:lstStyle/>
          <a:p>
            <a:pPr marL="0" indent="0">
              <a:buNone/>
            </a:pPr>
            <a:r>
              <a:rPr lang="en-US" sz="1100" dirty="0">
                <a:solidFill>
                  <a:srgbClr val="444444"/>
                </a:solidFill>
                <a:latin typeface="Barlow" pitchFamily="34" charset="0"/>
                <a:ea typeface="Barlow" pitchFamily="34" charset="-122"/>
                <a:cs typeface="Barlow" pitchFamily="34" charset="-120"/>
              </a:rPr>
              <a:t>Carbon neutral certification becoming a mandatory procurement criterion across aerospace, automotive and energy infrastructure</a:t>
            </a:r>
            <a:endParaRPr lang="en-US" sz="1100" dirty="0"/>
          </a:p>
        </p:txBody>
      </p:sp>
      <p:sp>
        <p:nvSpPr>
          <p:cNvPr id="29" name="Shape 27"/>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30" name="Text 28"/>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31" name="Text 29"/>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Management Team</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60120"/>
            <a:ext cx="4087368" cy="1993392"/>
          </a:xfrm>
          <a:prstGeom prst="rect">
            <a:avLst/>
          </a:prstGeom>
          <a:solidFill>
            <a:srgbClr val="F5F4F7"/>
          </a:solidFill>
          <a:ln w="12700">
            <a:solidFill>
              <a:srgbClr val="F5F4F7"/>
            </a:solidFill>
            <a:prstDash val="solid"/>
          </a:ln>
        </p:spPr>
        <p:txBody>
          <a:bodyPr/>
          <a:lstStyle/>
          <a:p>
            <a:endParaRPr lang="en-GB"/>
          </a:p>
        </p:txBody>
      </p:sp>
      <p:sp>
        <p:nvSpPr>
          <p:cNvPr id="7" name="Shape 5"/>
          <p:cNvSpPr/>
          <p:nvPr/>
        </p:nvSpPr>
        <p:spPr>
          <a:xfrm>
            <a:off x="411480" y="960120"/>
            <a:ext cx="4087368" cy="54864"/>
          </a:xfrm>
          <a:prstGeom prst="rect">
            <a:avLst/>
          </a:prstGeom>
          <a:solidFill>
            <a:srgbClr val="281B3F"/>
          </a:solidFill>
          <a:ln w="12700">
            <a:solidFill>
              <a:srgbClr val="281B3F"/>
            </a:solidFill>
            <a:prstDash val="solid"/>
          </a:ln>
        </p:spPr>
        <p:txBody>
          <a:bodyPr/>
          <a:lstStyle/>
          <a:p>
            <a:endParaRPr lang="en-GB"/>
          </a:p>
        </p:txBody>
      </p:sp>
      <p:sp>
        <p:nvSpPr>
          <p:cNvPr id="8" name="Text 6"/>
          <p:cNvSpPr/>
          <p:nvPr/>
        </p:nvSpPr>
        <p:spPr>
          <a:xfrm>
            <a:off x="594360" y="1051560"/>
            <a:ext cx="3813048" cy="292608"/>
          </a:xfrm>
          <a:prstGeom prst="rect">
            <a:avLst/>
          </a:prstGeom>
          <a:noFill/>
          <a:ln/>
        </p:spPr>
        <p:txBody>
          <a:bodyPr wrap="square" lIns="0" tIns="0" rIns="0" bIns="0" rtlCol="0" anchor="ctr"/>
          <a:lstStyle/>
          <a:p>
            <a:pPr marL="0" indent="0">
              <a:buNone/>
            </a:pPr>
            <a:r>
              <a:rPr lang="en-US" sz="1300" b="1" dirty="0">
                <a:solidFill>
                  <a:srgbClr val="281B3F"/>
                </a:solidFill>
                <a:latin typeface="Barlow Condensed" pitchFamily="34" charset="0"/>
                <a:ea typeface="Barlow Condensed" pitchFamily="34" charset="-122"/>
                <a:cs typeface="Barlow Condensed" pitchFamily="34" charset="-120"/>
              </a:rPr>
              <a:t>Stuart Elliott</a:t>
            </a:r>
            <a:endParaRPr lang="en-US" sz="1300" dirty="0"/>
          </a:p>
        </p:txBody>
      </p:sp>
      <p:sp>
        <p:nvSpPr>
          <p:cNvPr id="9" name="Text 7"/>
          <p:cNvSpPr/>
          <p:nvPr/>
        </p:nvSpPr>
        <p:spPr>
          <a:xfrm>
            <a:off x="594360" y="1362456"/>
            <a:ext cx="3813048" cy="201168"/>
          </a:xfrm>
          <a:prstGeom prst="rect">
            <a:avLst/>
          </a:prstGeom>
          <a:noFill/>
          <a:ln/>
        </p:spPr>
        <p:txBody>
          <a:bodyPr wrap="square" lIns="0" tIns="0" rIns="0" bIns="0" rtlCol="0" anchor="ctr"/>
          <a:lstStyle/>
          <a:p>
            <a:pPr marL="0" indent="0">
              <a:buNone/>
            </a:pPr>
            <a:r>
              <a:rPr lang="en-US" sz="900" b="1" dirty="0">
                <a:solidFill>
                  <a:srgbClr val="34D4C2"/>
                </a:solidFill>
                <a:latin typeface="Barlow Condensed" pitchFamily="34" charset="0"/>
                <a:ea typeface="Barlow Condensed" pitchFamily="34" charset="-122"/>
                <a:cs typeface="Barlow Condensed" pitchFamily="34" charset="-120"/>
              </a:rPr>
              <a:t>Director</a:t>
            </a:r>
            <a:endParaRPr lang="en-US" sz="900" dirty="0"/>
          </a:p>
        </p:txBody>
      </p:sp>
      <p:sp>
        <p:nvSpPr>
          <p:cNvPr id="10" name="Text 8"/>
          <p:cNvSpPr/>
          <p:nvPr/>
        </p:nvSpPr>
        <p:spPr>
          <a:xfrm>
            <a:off x="594360" y="1572768"/>
            <a:ext cx="3813048" cy="164592"/>
          </a:xfrm>
          <a:prstGeom prst="rect">
            <a:avLst/>
          </a:prstGeom>
          <a:noFill/>
          <a:ln/>
        </p:spPr>
        <p:txBody>
          <a:bodyPr wrap="square" lIns="0" tIns="0" rIns="0" bIns="0" rtlCol="0" anchor="ctr"/>
          <a:lstStyle/>
          <a:p>
            <a:pPr marL="0" indent="0">
              <a:buNone/>
            </a:pPr>
            <a:r>
              <a:rPr lang="en-US" sz="750" i="1" dirty="0">
                <a:solidFill>
                  <a:srgbClr val="9990AA"/>
                </a:solidFill>
                <a:latin typeface="Barlow" pitchFamily="34" charset="0"/>
                <a:ea typeface="Barlow" pitchFamily="34" charset="-122"/>
                <a:cs typeface="Barlow" pitchFamily="34" charset="-120"/>
              </a:rPr>
              <a:t>Director throughout FY2025</a:t>
            </a:r>
            <a:endParaRPr lang="en-US" sz="750" dirty="0"/>
          </a:p>
        </p:txBody>
      </p:sp>
      <p:sp>
        <p:nvSpPr>
          <p:cNvPr id="11" name="Shape 9"/>
          <p:cNvSpPr/>
          <p:nvPr/>
        </p:nvSpPr>
        <p:spPr>
          <a:xfrm>
            <a:off x="594360" y="1783080"/>
            <a:ext cx="3584448" cy="22860"/>
          </a:xfrm>
          <a:prstGeom prst="rect">
            <a:avLst/>
          </a:prstGeom>
          <a:solidFill>
            <a:srgbClr val="E0DCE8"/>
          </a:solidFill>
          <a:ln w="12700">
            <a:solidFill>
              <a:srgbClr val="E0DCE8"/>
            </a:solidFill>
            <a:prstDash val="solid"/>
          </a:ln>
        </p:spPr>
        <p:txBody>
          <a:bodyPr/>
          <a:lstStyle/>
          <a:p>
            <a:endParaRPr lang="en-GB"/>
          </a:p>
        </p:txBody>
      </p:sp>
      <p:sp>
        <p:nvSpPr>
          <p:cNvPr id="12" name="Text 10"/>
          <p:cNvSpPr/>
          <p:nvPr/>
        </p:nvSpPr>
        <p:spPr>
          <a:xfrm>
            <a:off x="594360" y="1856232"/>
            <a:ext cx="3767328" cy="960120"/>
          </a:xfrm>
          <a:prstGeom prst="rect">
            <a:avLst/>
          </a:prstGeom>
          <a:noFill/>
          <a:ln/>
        </p:spPr>
        <p:txBody>
          <a:bodyPr wrap="square" lIns="0" tIns="0" rIns="0" bIns="0" rtlCol="0" anchor="t"/>
          <a:lstStyle/>
          <a:p>
            <a:pPr marL="0" indent="0">
              <a:buNone/>
            </a:pPr>
            <a:r>
              <a:rPr lang="en-US" sz="800" dirty="0">
                <a:solidFill>
                  <a:srgbClr val="444444"/>
                </a:solidFill>
                <a:latin typeface="Barlow" pitchFamily="34" charset="0"/>
                <a:ea typeface="Barlow" pitchFamily="34" charset="-122"/>
                <a:cs typeface="Barlow" pitchFamily="34" charset="-120"/>
              </a:rPr>
              <a:t>Signed the statutory accounts on behalf of the board. Senior operational director responsible for day-to-day management and oversight of the business. Full profile available on request from adviser.</a:t>
            </a:r>
            <a:endParaRPr lang="en-US" sz="800" dirty="0"/>
          </a:p>
        </p:txBody>
      </p:sp>
      <p:sp>
        <p:nvSpPr>
          <p:cNvPr id="13" name="Shape 11"/>
          <p:cNvSpPr/>
          <p:nvPr/>
        </p:nvSpPr>
        <p:spPr>
          <a:xfrm>
            <a:off x="4581144" y="960120"/>
            <a:ext cx="4087368" cy="1993392"/>
          </a:xfrm>
          <a:prstGeom prst="rect">
            <a:avLst/>
          </a:prstGeom>
          <a:solidFill>
            <a:srgbClr val="F5F4F7"/>
          </a:solidFill>
          <a:ln w="12700">
            <a:solidFill>
              <a:srgbClr val="F5F4F7"/>
            </a:solidFill>
            <a:prstDash val="solid"/>
          </a:ln>
        </p:spPr>
        <p:txBody>
          <a:bodyPr/>
          <a:lstStyle/>
          <a:p>
            <a:endParaRPr lang="en-GB"/>
          </a:p>
        </p:txBody>
      </p:sp>
      <p:sp>
        <p:nvSpPr>
          <p:cNvPr id="14" name="Shape 12"/>
          <p:cNvSpPr/>
          <p:nvPr/>
        </p:nvSpPr>
        <p:spPr>
          <a:xfrm>
            <a:off x="4581144" y="960120"/>
            <a:ext cx="4087368" cy="54864"/>
          </a:xfrm>
          <a:prstGeom prst="rect">
            <a:avLst/>
          </a:prstGeom>
          <a:solidFill>
            <a:srgbClr val="281B3F"/>
          </a:solidFill>
          <a:ln w="12700">
            <a:solidFill>
              <a:srgbClr val="281B3F"/>
            </a:solidFill>
            <a:prstDash val="solid"/>
          </a:ln>
        </p:spPr>
        <p:txBody>
          <a:bodyPr/>
          <a:lstStyle/>
          <a:p>
            <a:endParaRPr lang="en-GB"/>
          </a:p>
        </p:txBody>
      </p:sp>
      <p:sp>
        <p:nvSpPr>
          <p:cNvPr id="15" name="Text 13"/>
          <p:cNvSpPr/>
          <p:nvPr/>
        </p:nvSpPr>
        <p:spPr>
          <a:xfrm>
            <a:off x="4764024" y="1051560"/>
            <a:ext cx="3813048" cy="292608"/>
          </a:xfrm>
          <a:prstGeom prst="rect">
            <a:avLst/>
          </a:prstGeom>
          <a:noFill/>
          <a:ln/>
        </p:spPr>
        <p:txBody>
          <a:bodyPr wrap="square" lIns="0" tIns="0" rIns="0" bIns="0" rtlCol="0" anchor="ctr"/>
          <a:lstStyle/>
          <a:p>
            <a:pPr marL="0" indent="0">
              <a:buNone/>
            </a:pPr>
            <a:r>
              <a:rPr lang="en-US" sz="1300" b="1" dirty="0">
                <a:solidFill>
                  <a:srgbClr val="281B3F"/>
                </a:solidFill>
                <a:latin typeface="Barlow Condensed" pitchFamily="34" charset="0"/>
                <a:ea typeface="Barlow Condensed" pitchFamily="34" charset="-122"/>
                <a:cs typeface="Barlow Condensed" pitchFamily="34" charset="-120"/>
              </a:rPr>
              <a:t>Milo Hanshaw</a:t>
            </a:r>
            <a:endParaRPr lang="en-US" sz="1300" dirty="0"/>
          </a:p>
        </p:txBody>
      </p:sp>
      <p:sp>
        <p:nvSpPr>
          <p:cNvPr id="16" name="Text 14"/>
          <p:cNvSpPr/>
          <p:nvPr/>
        </p:nvSpPr>
        <p:spPr>
          <a:xfrm>
            <a:off x="4764024" y="1362456"/>
            <a:ext cx="3813048" cy="201168"/>
          </a:xfrm>
          <a:prstGeom prst="rect">
            <a:avLst/>
          </a:prstGeom>
          <a:noFill/>
          <a:ln/>
        </p:spPr>
        <p:txBody>
          <a:bodyPr wrap="square" lIns="0" tIns="0" rIns="0" bIns="0" rtlCol="0" anchor="ctr"/>
          <a:lstStyle/>
          <a:p>
            <a:pPr marL="0" indent="0">
              <a:buNone/>
            </a:pPr>
            <a:r>
              <a:rPr lang="en-US" sz="900" b="1" dirty="0">
                <a:solidFill>
                  <a:srgbClr val="34D4C2"/>
                </a:solidFill>
                <a:latin typeface="Barlow Condensed" pitchFamily="34" charset="0"/>
                <a:ea typeface="Barlow Condensed" pitchFamily="34" charset="-122"/>
                <a:cs typeface="Barlow Condensed" pitchFamily="34" charset="-120"/>
              </a:rPr>
              <a:t>Director</a:t>
            </a:r>
            <a:endParaRPr lang="en-US" sz="900" dirty="0"/>
          </a:p>
        </p:txBody>
      </p:sp>
      <p:sp>
        <p:nvSpPr>
          <p:cNvPr id="17" name="Text 15"/>
          <p:cNvSpPr/>
          <p:nvPr/>
        </p:nvSpPr>
        <p:spPr>
          <a:xfrm>
            <a:off x="4764024" y="1572768"/>
            <a:ext cx="3813048" cy="164592"/>
          </a:xfrm>
          <a:prstGeom prst="rect">
            <a:avLst/>
          </a:prstGeom>
          <a:noFill/>
          <a:ln/>
        </p:spPr>
        <p:txBody>
          <a:bodyPr wrap="square" lIns="0" tIns="0" rIns="0" bIns="0" rtlCol="0" anchor="ctr"/>
          <a:lstStyle/>
          <a:p>
            <a:pPr marL="0" indent="0">
              <a:buNone/>
            </a:pPr>
            <a:r>
              <a:rPr lang="en-US" sz="750" i="1" dirty="0">
                <a:solidFill>
                  <a:srgbClr val="9990AA"/>
                </a:solidFill>
                <a:latin typeface="Barlow" pitchFamily="34" charset="0"/>
                <a:ea typeface="Barlow" pitchFamily="34" charset="-122"/>
                <a:cs typeface="Barlow" pitchFamily="34" charset="-120"/>
              </a:rPr>
              <a:t>Director throughout FY2025</a:t>
            </a:r>
            <a:endParaRPr lang="en-US" sz="750" dirty="0"/>
          </a:p>
        </p:txBody>
      </p:sp>
      <p:sp>
        <p:nvSpPr>
          <p:cNvPr id="18" name="Shape 16"/>
          <p:cNvSpPr/>
          <p:nvPr/>
        </p:nvSpPr>
        <p:spPr>
          <a:xfrm>
            <a:off x="4764024" y="1783080"/>
            <a:ext cx="3584448" cy="22860"/>
          </a:xfrm>
          <a:prstGeom prst="rect">
            <a:avLst/>
          </a:prstGeom>
          <a:solidFill>
            <a:srgbClr val="E0DCE8"/>
          </a:solidFill>
          <a:ln w="12700">
            <a:solidFill>
              <a:srgbClr val="E0DCE8"/>
            </a:solidFill>
            <a:prstDash val="solid"/>
          </a:ln>
        </p:spPr>
        <p:txBody>
          <a:bodyPr/>
          <a:lstStyle/>
          <a:p>
            <a:endParaRPr lang="en-GB"/>
          </a:p>
        </p:txBody>
      </p:sp>
      <p:sp>
        <p:nvSpPr>
          <p:cNvPr id="19" name="Text 17"/>
          <p:cNvSpPr/>
          <p:nvPr/>
        </p:nvSpPr>
        <p:spPr>
          <a:xfrm>
            <a:off x="4764024" y="1856232"/>
            <a:ext cx="3767328" cy="960120"/>
          </a:xfrm>
          <a:prstGeom prst="rect">
            <a:avLst/>
          </a:prstGeom>
          <a:noFill/>
          <a:ln/>
        </p:spPr>
        <p:txBody>
          <a:bodyPr wrap="square" lIns="0" tIns="0" rIns="0" bIns="0" rtlCol="0" anchor="t"/>
          <a:lstStyle/>
          <a:p>
            <a:pPr marL="0" indent="0">
              <a:buNone/>
            </a:pPr>
            <a:r>
              <a:rPr lang="en-US" sz="800" dirty="0">
                <a:solidFill>
                  <a:srgbClr val="444444"/>
                </a:solidFill>
                <a:latin typeface="Barlow" pitchFamily="34" charset="0"/>
                <a:ea typeface="Barlow" pitchFamily="34" charset="-122"/>
                <a:cs typeface="Barlow" pitchFamily="34" charset="-120"/>
              </a:rPr>
              <a:t>Board director serving throughout FY2025. Part of the core operational leadership team. Full profile available on request from adviser.</a:t>
            </a:r>
            <a:endParaRPr lang="en-US" sz="800" dirty="0"/>
          </a:p>
        </p:txBody>
      </p:sp>
      <p:sp>
        <p:nvSpPr>
          <p:cNvPr id="20" name="Shape 18"/>
          <p:cNvSpPr/>
          <p:nvPr/>
        </p:nvSpPr>
        <p:spPr>
          <a:xfrm>
            <a:off x="411480" y="3035808"/>
            <a:ext cx="4087368" cy="1993392"/>
          </a:xfrm>
          <a:prstGeom prst="rect">
            <a:avLst/>
          </a:prstGeom>
          <a:solidFill>
            <a:srgbClr val="F5F4F7"/>
          </a:solidFill>
          <a:ln w="12700">
            <a:solidFill>
              <a:srgbClr val="F5F4F7"/>
            </a:solidFill>
            <a:prstDash val="solid"/>
          </a:ln>
        </p:spPr>
        <p:txBody>
          <a:bodyPr/>
          <a:lstStyle/>
          <a:p>
            <a:endParaRPr lang="en-GB"/>
          </a:p>
        </p:txBody>
      </p:sp>
      <p:sp>
        <p:nvSpPr>
          <p:cNvPr id="21" name="Shape 19"/>
          <p:cNvSpPr/>
          <p:nvPr/>
        </p:nvSpPr>
        <p:spPr>
          <a:xfrm>
            <a:off x="411480" y="3035808"/>
            <a:ext cx="4087368" cy="54864"/>
          </a:xfrm>
          <a:prstGeom prst="rect">
            <a:avLst/>
          </a:prstGeom>
          <a:solidFill>
            <a:srgbClr val="281B3F"/>
          </a:solidFill>
          <a:ln w="12700">
            <a:solidFill>
              <a:srgbClr val="281B3F"/>
            </a:solidFill>
            <a:prstDash val="solid"/>
          </a:ln>
        </p:spPr>
        <p:txBody>
          <a:bodyPr/>
          <a:lstStyle/>
          <a:p>
            <a:endParaRPr lang="en-GB"/>
          </a:p>
        </p:txBody>
      </p:sp>
      <p:sp>
        <p:nvSpPr>
          <p:cNvPr id="22" name="Text 20"/>
          <p:cNvSpPr/>
          <p:nvPr/>
        </p:nvSpPr>
        <p:spPr>
          <a:xfrm>
            <a:off x="594360" y="3127248"/>
            <a:ext cx="3813048" cy="292608"/>
          </a:xfrm>
          <a:prstGeom prst="rect">
            <a:avLst/>
          </a:prstGeom>
          <a:noFill/>
          <a:ln/>
        </p:spPr>
        <p:txBody>
          <a:bodyPr wrap="square" lIns="0" tIns="0" rIns="0" bIns="0" rtlCol="0" anchor="ctr"/>
          <a:lstStyle/>
          <a:p>
            <a:pPr marL="0" indent="0">
              <a:buNone/>
            </a:pPr>
            <a:r>
              <a:rPr lang="en-US" sz="1300" b="1" dirty="0">
                <a:solidFill>
                  <a:srgbClr val="281B3F"/>
                </a:solidFill>
                <a:latin typeface="Barlow Condensed" pitchFamily="34" charset="0"/>
                <a:ea typeface="Barlow Condensed" pitchFamily="34" charset="-122"/>
                <a:cs typeface="Barlow Condensed" pitchFamily="34" charset="-120"/>
              </a:rPr>
              <a:t>Jon Callaghan</a:t>
            </a:r>
            <a:endParaRPr lang="en-US" sz="1300" dirty="0"/>
          </a:p>
        </p:txBody>
      </p:sp>
      <p:sp>
        <p:nvSpPr>
          <p:cNvPr id="23" name="Text 21"/>
          <p:cNvSpPr/>
          <p:nvPr/>
        </p:nvSpPr>
        <p:spPr>
          <a:xfrm>
            <a:off x="594360" y="3438144"/>
            <a:ext cx="3813048" cy="201168"/>
          </a:xfrm>
          <a:prstGeom prst="rect">
            <a:avLst/>
          </a:prstGeom>
          <a:noFill/>
          <a:ln/>
        </p:spPr>
        <p:txBody>
          <a:bodyPr wrap="square" lIns="0" tIns="0" rIns="0" bIns="0" rtlCol="0" anchor="ctr"/>
          <a:lstStyle/>
          <a:p>
            <a:pPr marL="0" indent="0">
              <a:buNone/>
            </a:pPr>
            <a:r>
              <a:rPr lang="en-US" sz="900" b="1" dirty="0">
                <a:solidFill>
                  <a:srgbClr val="34D4C2"/>
                </a:solidFill>
                <a:latin typeface="Barlow Condensed" pitchFamily="34" charset="0"/>
                <a:ea typeface="Barlow Condensed" pitchFamily="34" charset="-122"/>
                <a:cs typeface="Barlow Condensed" pitchFamily="34" charset="-120"/>
              </a:rPr>
              <a:t>Director</a:t>
            </a:r>
            <a:endParaRPr lang="en-US" sz="900" dirty="0"/>
          </a:p>
        </p:txBody>
      </p:sp>
      <p:sp>
        <p:nvSpPr>
          <p:cNvPr id="24" name="Text 22"/>
          <p:cNvSpPr/>
          <p:nvPr/>
        </p:nvSpPr>
        <p:spPr>
          <a:xfrm>
            <a:off x="594360" y="3648456"/>
            <a:ext cx="3813048" cy="164592"/>
          </a:xfrm>
          <a:prstGeom prst="rect">
            <a:avLst/>
          </a:prstGeom>
          <a:noFill/>
          <a:ln/>
        </p:spPr>
        <p:txBody>
          <a:bodyPr wrap="square" lIns="0" tIns="0" rIns="0" bIns="0" rtlCol="0" anchor="ctr"/>
          <a:lstStyle/>
          <a:p>
            <a:pPr marL="0" indent="0">
              <a:buNone/>
            </a:pPr>
            <a:r>
              <a:rPr lang="en-US" sz="750" i="1" dirty="0">
                <a:solidFill>
                  <a:srgbClr val="9990AA"/>
                </a:solidFill>
                <a:latin typeface="Barlow" pitchFamily="34" charset="0"/>
                <a:ea typeface="Barlow" pitchFamily="34" charset="-122"/>
                <a:cs typeface="Barlow" pitchFamily="34" charset="-120"/>
              </a:rPr>
              <a:t>Appointed early 2026</a:t>
            </a:r>
            <a:endParaRPr lang="en-US" sz="750" dirty="0"/>
          </a:p>
        </p:txBody>
      </p:sp>
      <p:sp>
        <p:nvSpPr>
          <p:cNvPr id="25" name="Shape 23"/>
          <p:cNvSpPr/>
          <p:nvPr/>
        </p:nvSpPr>
        <p:spPr>
          <a:xfrm>
            <a:off x="594360" y="3858768"/>
            <a:ext cx="3584448" cy="22860"/>
          </a:xfrm>
          <a:prstGeom prst="rect">
            <a:avLst/>
          </a:prstGeom>
          <a:solidFill>
            <a:srgbClr val="E0DCE8"/>
          </a:solidFill>
          <a:ln w="12700">
            <a:solidFill>
              <a:srgbClr val="E0DCE8"/>
            </a:solidFill>
            <a:prstDash val="solid"/>
          </a:ln>
        </p:spPr>
        <p:txBody>
          <a:bodyPr/>
          <a:lstStyle/>
          <a:p>
            <a:endParaRPr lang="en-GB"/>
          </a:p>
        </p:txBody>
      </p:sp>
      <p:sp>
        <p:nvSpPr>
          <p:cNvPr id="26" name="Text 24"/>
          <p:cNvSpPr/>
          <p:nvPr/>
        </p:nvSpPr>
        <p:spPr>
          <a:xfrm>
            <a:off x="594360" y="3931920"/>
            <a:ext cx="3767328" cy="960120"/>
          </a:xfrm>
          <a:prstGeom prst="rect">
            <a:avLst/>
          </a:prstGeom>
          <a:noFill/>
          <a:ln/>
        </p:spPr>
        <p:txBody>
          <a:bodyPr wrap="square" lIns="0" tIns="0" rIns="0" bIns="0" rtlCol="0" anchor="t"/>
          <a:lstStyle/>
          <a:p>
            <a:pPr marL="0" indent="0">
              <a:buNone/>
            </a:pPr>
            <a:r>
              <a:rPr lang="en-US" sz="800" dirty="0">
                <a:solidFill>
                  <a:srgbClr val="444444"/>
                </a:solidFill>
                <a:latin typeface="Barlow" pitchFamily="34" charset="0"/>
                <a:ea typeface="Barlow" pitchFamily="34" charset="-122"/>
                <a:cs typeface="Barlow" pitchFamily="34" charset="-120"/>
              </a:rPr>
              <a:t>NED at CorpAcq since May 2025. Former Director of Specialist Industrial Services at Future Industrial Services (sold to Augean). Prior roles at Amey (Business Director) and Veolia (General Manager, 9 years). Environmental services and industrial waste background. University of Manchester graduate.</a:t>
            </a:r>
            <a:endParaRPr lang="en-US" sz="800" dirty="0"/>
          </a:p>
        </p:txBody>
      </p:sp>
      <p:sp>
        <p:nvSpPr>
          <p:cNvPr id="27" name="Shape 25"/>
          <p:cNvSpPr/>
          <p:nvPr/>
        </p:nvSpPr>
        <p:spPr>
          <a:xfrm>
            <a:off x="4581144" y="3035808"/>
            <a:ext cx="4087368" cy="1993392"/>
          </a:xfrm>
          <a:prstGeom prst="rect">
            <a:avLst/>
          </a:prstGeom>
          <a:solidFill>
            <a:srgbClr val="F5F4F7"/>
          </a:solidFill>
          <a:ln w="12700">
            <a:solidFill>
              <a:srgbClr val="F5F4F7"/>
            </a:solidFill>
            <a:prstDash val="solid"/>
          </a:ln>
        </p:spPr>
        <p:txBody>
          <a:bodyPr/>
          <a:lstStyle/>
          <a:p>
            <a:endParaRPr lang="en-GB"/>
          </a:p>
        </p:txBody>
      </p:sp>
      <p:sp>
        <p:nvSpPr>
          <p:cNvPr id="28" name="Shape 26"/>
          <p:cNvSpPr/>
          <p:nvPr/>
        </p:nvSpPr>
        <p:spPr>
          <a:xfrm>
            <a:off x="4581144" y="3035808"/>
            <a:ext cx="4087368" cy="54864"/>
          </a:xfrm>
          <a:prstGeom prst="rect">
            <a:avLst/>
          </a:prstGeom>
          <a:solidFill>
            <a:srgbClr val="281B3F"/>
          </a:solidFill>
          <a:ln w="12700">
            <a:solidFill>
              <a:srgbClr val="281B3F"/>
            </a:solidFill>
            <a:prstDash val="solid"/>
          </a:ln>
        </p:spPr>
        <p:txBody>
          <a:bodyPr/>
          <a:lstStyle/>
          <a:p>
            <a:endParaRPr lang="en-GB"/>
          </a:p>
        </p:txBody>
      </p:sp>
      <p:sp>
        <p:nvSpPr>
          <p:cNvPr id="29" name="Text 27"/>
          <p:cNvSpPr/>
          <p:nvPr/>
        </p:nvSpPr>
        <p:spPr>
          <a:xfrm>
            <a:off x="4764024" y="3127248"/>
            <a:ext cx="3813048" cy="292608"/>
          </a:xfrm>
          <a:prstGeom prst="rect">
            <a:avLst/>
          </a:prstGeom>
          <a:noFill/>
          <a:ln/>
        </p:spPr>
        <p:txBody>
          <a:bodyPr wrap="square" lIns="0" tIns="0" rIns="0" bIns="0" rtlCol="0" anchor="ctr"/>
          <a:lstStyle/>
          <a:p>
            <a:pPr marL="0" indent="0">
              <a:buNone/>
            </a:pPr>
            <a:r>
              <a:rPr lang="en-US" sz="1300" b="1" dirty="0">
                <a:solidFill>
                  <a:srgbClr val="281B3F"/>
                </a:solidFill>
                <a:latin typeface="Barlow Condensed" pitchFamily="34" charset="0"/>
                <a:ea typeface="Barlow Condensed" pitchFamily="34" charset="-122"/>
                <a:cs typeface="Barlow Condensed" pitchFamily="34" charset="-120"/>
              </a:rPr>
              <a:t>Peter Charles</a:t>
            </a:r>
            <a:endParaRPr lang="en-US" sz="1300" dirty="0"/>
          </a:p>
        </p:txBody>
      </p:sp>
      <p:sp>
        <p:nvSpPr>
          <p:cNvPr id="30" name="Text 28"/>
          <p:cNvSpPr/>
          <p:nvPr/>
        </p:nvSpPr>
        <p:spPr>
          <a:xfrm>
            <a:off x="4764024" y="3438144"/>
            <a:ext cx="3813048" cy="201168"/>
          </a:xfrm>
          <a:prstGeom prst="rect">
            <a:avLst/>
          </a:prstGeom>
          <a:noFill/>
          <a:ln/>
        </p:spPr>
        <p:txBody>
          <a:bodyPr wrap="square" lIns="0" tIns="0" rIns="0" bIns="0" rtlCol="0" anchor="ctr"/>
          <a:lstStyle/>
          <a:p>
            <a:pPr marL="0" indent="0">
              <a:buNone/>
            </a:pPr>
            <a:r>
              <a:rPr lang="en-US" sz="900" b="1" dirty="0">
                <a:solidFill>
                  <a:srgbClr val="34D4C2"/>
                </a:solidFill>
                <a:latin typeface="Barlow Condensed" pitchFamily="34" charset="0"/>
                <a:ea typeface="Barlow Condensed" pitchFamily="34" charset="-122"/>
                <a:cs typeface="Barlow Condensed" pitchFamily="34" charset="-120"/>
              </a:rPr>
              <a:t>Director</a:t>
            </a:r>
            <a:endParaRPr lang="en-US" sz="900" dirty="0"/>
          </a:p>
        </p:txBody>
      </p:sp>
      <p:sp>
        <p:nvSpPr>
          <p:cNvPr id="31" name="Text 29"/>
          <p:cNvSpPr/>
          <p:nvPr/>
        </p:nvSpPr>
        <p:spPr>
          <a:xfrm>
            <a:off x="4764024" y="3648456"/>
            <a:ext cx="3813048" cy="164592"/>
          </a:xfrm>
          <a:prstGeom prst="rect">
            <a:avLst/>
          </a:prstGeom>
          <a:noFill/>
          <a:ln/>
        </p:spPr>
        <p:txBody>
          <a:bodyPr wrap="square" lIns="0" tIns="0" rIns="0" bIns="0" rtlCol="0" anchor="ctr"/>
          <a:lstStyle/>
          <a:p>
            <a:pPr marL="0" indent="0">
              <a:buNone/>
            </a:pPr>
            <a:r>
              <a:rPr lang="en-US" sz="750" i="1" dirty="0">
                <a:solidFill>
                  <a:srgbClr val="9990AA"/>
                </a:solidFill>
                <a:latin typeface="Barlow" pitchFamily="34" charset="0"/>
                <a:ea typeface="Barlow" pitchFamily="34" charset="-122"/>
                <a:cs typeface="Barlow" pitchFamily="34" charset="-120"/>
              </a:rPr>
              <a:t>Appointed early 2026</a:t>
            </a:r>
            <a:endParaRPr lang="en-US" sz="750" dirty="0"/>
          </a:p>
        </p:txBody>
      </p:sp>
      <p:sp>
        <p:nvSpPr>
          <p:cNvPr id="32" name="Shape 30"/>
          <p:cNvSpPr/>
          <p:nvPr/>
        </p:nvSpPr>
        <p:spPr>
          <a:xfrm>
            <a:off x="4764024" y="3858768"/>
            <a:ext cx="3584448" cy="22860"/>
          </a:xfrm>
          <a:prstGeom prst="rect">
            <a:avLst/>
          </a:prstGeom>
          <a:solidFill>
            <a:srgbClr val="E0DCE8"/>
          </a:solidFill>
          <a:ln w="12700">
            <a:solidFill>
              <a:srgbClr val="E0DCE8"/>
            </a:solidFill>
            <a:prstDash val="solid"/>
          </a:ln>
        </p:spPr>
        <p:txBody>
          <a:bodyPr/>
          <a:lstStyle/>
          <a:p>
            <a:endParaRPr lang="en-GB"/>
          </a:p>
        </p:txBody>
      </p:sp>
      <p:sp>
        <p:nvSpPr>
          <p:cNvPr id="33" name="Text 31"/>
          <p:cNvSpPr/>
          <p:nvPr/>
        </p:nvSpPr>
        <p:spPr>
          <a:xfrm>
            <a:off x="4764024" y="3931920"/>
            <a:ext cx="3767328" cy="960120"/>
          </a:xfrm>
          <a:prstGeom prst="rect">
            <a:avLst/>
          </a:prstGeom>
          <a:noFill/>
          <a:ln/>
        </p:spPr>
        <p:txBody>
          <a:bodyPr wrap="square" lIns="0" tIns="0" rIns="0" bIns="0" rtlCol="0" anchor="t"/>
          <a:lstStyle/>
          <a:p>
            <a:pPr marL="0" indent="0">
              <a:buNone/>
            </a:pPr>
            <a:r>
              <a:rPr lang="en-US" sz="800" dirty="0">
                <a:solidFill>
                  <a:srgbClr val="444444"/>
                </a:solidFill>
                <a:latin typeface="Barlow" pitchFamily="34" charset="0"/>
                <a:ea typeface="Barlow" pitchFamily="34" charset="-122"/>
                <a:cs typeface="Barlow" pitchFamily="34" charset="-120"/>
              </a:rPr>
              <a:t>Board director appointed in early 2026 as part of the CorpAcq group governance structure. Full profile available on request from adviser.</a:t>
            </a:r>
            <a:endParaRPr lang="en-US" sz="800" dirty="0"/>
          </a:p>
        </p:txBody>
      </p:sp>
      <p:sp>
        <p:nvSpPr>
          <p:cNvPr id="34" name="Shape 32"/>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35" name="Text 33"/>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36" name="Text 34"/>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4F7"/>
        </a:solidFill>
        <a:effectLst/>
      </p:bgPr>
    </p:bg>
    <p:spTree>
      <p:nvGrpSpPr>
        <p:cNvPr id="1" name=""/>
        <p:cNvGrpSpPr/>
        <p:nvPr/>
      </p:nvGrpSpPr>
      <p:grpSpPr>
        <a:xfrm>
          <a:off x="0" y="0"/>
          <a:ext cx="0" cy="0"/>
          <a:chOff x="0" y="0"/>
          <a:chExt cx="0" cy="0"/>
        </a:xfrm>
      </p:grpSpPr>
      <p:sp>
        <p:nvSpPr>
          <p:cNvPr id="62" name="Shape 0">
            <a:extLst>
              <a:ext uri="{FF2B5EF4-FFF2-40B4-BE49-F238E27FC236}">
                <a16:creationId xmlns:a16="http://schemas.microsoft.com/office/drawing/2014/main" id="{E9A609C4-3647-50E0-8B82-01283205979C}"/>
              </a:ext>
            </a:extLst>
          </p:cNvPr>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63" name="Text 1">
            <a:extLst>
              <a:ext uri="{FF2B5EF4-FFF2-40B4-BE49-F238E27FC236}">
                <a16:creationId xmlns:a16="http://schemas.microsoft.com/office/drawing/2014/main" id="{438524B9-3039-FB46-D609-8C091DEDF749}"/>
              </a:ext>
            </a:extLst>
          </p:cNvPr>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Financial Performance  ·  FY2022–FY2025  ·  Four-Year Track Record  ·  Figures in £m</a:t>
            </a:r>
            <a:endParaRPr lang="en-US" sz="2000" dirty="0"/>
          </a:p>
        </p:txBody>
      </p:sp>
      <p:sp>
        <p:nvSpPr>
          <p:cNvPr id="64" name="Text 2">
            <a:extLst>
              <a:ext uri="{FF2B5EF4-FFF2-40B4-BE49-F238E27FC236}">
                <a16:creationId xmlns:a16="http://schemas.microsoft.com/office/drawing/2014/main" id="{509586A0-2EDD-1285-A43C-03EDBDE2F9E7}"/>
              </a:ext>
            </a:extLst>
          </p:cNvPr>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65" name="Shape 3">
            <a:extLst>
              <a:ext uri="{FF2B5EF4-FFF2-40B4-BE49-F238E27FC236}">
                <a16:creationId xmlns:a16="http://schemas.microsoft.com/office/drawing/2014/main" id="{3E3B1521-19E0-5512-EDA6-C7949A2482D0}"/>
              </a:ext>
            </a:extLst>
          </p:cNvPr>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6" name="Shape 4">
            <a:extLst>
              <a:ext uri="{FF2B5EF4-FFF2-40B4-BE49-F238E27FC236}">
                <a16:creationId xmlns:a16="http://schemas.microsoft.com/office/drawing/2014/main" id="{361EA671-B2E4-8A14-4616-8B9B68DAEBAB}"/>
              </a:ext>
            </a:extLst>
          </p:cNvPr>
          <p:cNvSpPr/>
          <p:nvPr/>
        </p:nvSpPr>
        <p:spPr>
          <a:xfrm>
            <a:off x="411480" y="960120"/>
            <a:ext cx="1600200" cy="804672"/>
          </a:xfrm>
          <a:prstGeom prst="rect">
            <a:avLst/>
          </a:prstGeom>
          <a:solidFill>
            <a:srgbClr val="FFFFFF"/>
          </a:solidFill>
          <a:ln w="12700">
            <a:solidFill>
              <a:srgbClr val="FFFFFF"/>
            </a:solidFill>
            <a:prstDash val="solid"/>
          </a:ln>
        </p:spPr>
        <p:txBody>
          <a:bodyPr/>
          <a:lstStyle/>
          <a:p>
            <a:endParaRPr lang="en-GB"/>
          </a:p>
        </p:txBody>
      </p:sp>
      <p:sp>
        <p:nvSpPr>
          <p:cNvPr id="67" name="Shape 5">
            <a:extLst>
              <a:ext uri="{FF2B5EF4-FFF2-40B4-BE49-F238E27FC236}">
                <a16:creationId xmlns:a16="http://schemas.microsoft.com/office/drawing/2014/main" id="{59C0DF84-C370-5671-4916-718DFB91199B}"/>
              </a:ext>
            </a:extLst>
          </p:cNvPr>
          <p:cNvSpPr/>
          <p:nvPr/>
        </p:nvSpPr>
        <p:spPr>
          <a:xfrm>
            <a:off x="411480" y="960120"/>
            <a:ext cx="54864" cy="804672"/>
          </a:xfrm>
          <a:prstGeom prst="rect">
            <a:avLst/>
          </a:prstGeom>
          <a:solidFill>
            <a:srgbClr val="281B3F"/>
          </a:solidFill>
          <a:ln w="12700">
            <a:solidFill>
              <a:srgbClr val="281B3F"/>
            </a:solidFill>
            <a:prstDash val="solid"/>
          </a:ln>
        </p:spPr>
        <p:txBody>
          <a:bodyPr/>
          <a:lstStyle/>
          <a:p>
            <a:endParaRPr lang="en-GB"/>
          </a:p>
        </p:txBody>
      </p:sp>
      <p:sp>
        <p:nvSpPr>
          <p:cNvPr id="68" name="Text 6">
            <a:extLst>
              <a:ext uri="{FF2B5EF4-FFF2-40B4-BE49-F238E27FC236}">
                <a16:creationId xmlns:a16="http://schemas.microsoft.com/office/drawing/2014/main" id="{8C09D331-8591-B1AF-0AC7-FCF938297EA6}"/>
              </a:ext>
            </a:extLst>
          </p:cNvPr>
          <p:cNvSpPr/>
          <p:nvPr/>
        </p:nvSpPr>
        <p:spPr>
          <a:xfrm>
            <a:off x="539496" y="987552"/>
            <a:ext cx="1417320" cy="41148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£16.7m</a:t>
            </a:r>
            <a:endParaRPr lang="en-US" sz="2000" dirty="0"/>
          </a:p>
        </p:txBody>
      </p:sp>
      <p:sp>
        <p:nvSpPr>
          <p:cNvPr id="69" name="Text 7">
            <a:extLst>
              <a:ext uri="{FF2B5EF4-FFF2-40B4-BE49-F238E27FC236}">
                <a16:creationId xmlns:a16="http://schemas.microsoft.com/office/drawing/2014/main" id="{F3170594-D0C3-DCF1-7946-8F0E06162BE0}"/>
              </a:ext>
            </a:extLst>
          </p:cNvPr>
          <p:cNvSpPr/>
          <p:nvPr/>
        </p:nvSpPr>
        <p:spPr>
          <a:xfrm>
            <a:off x="539496" y="1417320"/>
            <a:ext cx="1417320" cy="256032"/>
          </a:xfrm>
          <a:prstGeom prst="rect">
            <a:avLst/>
          </a:prstGeom>
          <a:noFill/>
          <a:ln/>
        </p:spPr>
        <p:txBody>
          <a:bodyPr wrap="square" lIns="0" tIns="0" rIns="0" bIns="0" rtlCol="0" anchor="ctr"/>
          <a:lstStyle/>
          <a:p>
            <a:pPr marL="0" indent="0">
              <a:buNone/>
            </a:pPr>
            <a:r>
              <a:rPr lang="en-US" sz="1100" kern="0" spc="50" dirty="0">
                <a:solidFill>
                  <a:srgbClr val="9990AA"/>
                </a:solidFill>
                <a:latin typeface="Barlow" pitchFamily="34" charset="0"/>
                <a:ea typeface="Barlow" pitchFamily="34" charset="-122"/>
                <a:cs typeface="Barlow" pitchFamily="34" charset="-120"/>
              </a:rPr>
              <a:t>REVENUE FY2025</a:t>
            </a:r>
            <a:endParaRPr lang="en-US" sz="1100" dirty="0"/>
          </a:p>
        </p:txBody>
      </p:sp>
      <p:sp>
        <p:nvSpPr>
          <p:cNvPr id="70" name="Shape 8">
            <a:extLst>
              <a:ext uri="{FF2B5EF4-FFF2-40B4-BE49-F238E27FC236}">
                <a16:creationId xmlns:a16="http://schemas.microsoft.com/office/drawing/2014/main" id="{AB6DF152-2D27-326A-E64F-8AF7AC626AD1}"/>
              </a:ext>
            </a:extLst>
          </p:cNvPr>
          <p:cNvSpPr/>
          <p:nvPr/>
        </p:nvSpPr>
        <p:spPr>
          <a:xfrm>
            <a:off x="2093976" y="960120"/>
            <a:ext cx="1600200" cy="804672"/>
          </a:xfrm>
          <a:prstGeom prst="rect">
            <a:avLst/>
          </a:prstGeom>
          <a:solidFill>
            <a:srgbClr val="FFFFFF"/>
          </a:solidFill>
          <a:ln w="12700">
            <a:solidFill>
              <a:srgbClr val="FFFFFF"/>
            </a:solidFill>
            <a:prstDash val="solid"/>
          </a:ln>
        </p:spPr>
        <p:txBody>
          <a:bodyPr/>
          <a:lstStyle/>
          <a:p>
            <a:endParaRPr lang="en-GB"/>
          </a:p>
        </p:txBody>
      </p:sp>
      <p:sp>
        <p:nvSpPr>
          <p:cNvPr id="71" name="Shape 9">
            <a:extLst>
              <a:ext uri="{FF2B5EF4-FFF2-40B4-BE49-F238E27FC236}">
                <a16:creationId xmlns:a16="http://schemas.microsoft.com/office/drawing/2014/main" id="{C4F5F852-05A3-8266-63B5-89E61CC9A0BF}"/>
              </a:ext>
            </a:extLst>
          </p:cNvPr>
          <p:cNvSpPr/>
          <p:nvPr/>
        </p:nvSpPr>
        <p:spPr>
          <a:xfrm>
            <a:off x="2093976" y="960120"/>
            <a:ext cx="54864" cy="804672"/>
          </a:xfrm>
          <a:prstGeom prst="rect">
            <a:avLst/>
          </a:prstGeom>
          <a:solidFill>
            <a:srgbClr val="281B3F"/>
          </a:solidFill>
          <a:ln w="12700">
            <a:solidFill>
              <a:srgbClr val="281B3F"/>
            </a:solidFill>
            <a:prstDash val="solid"/>
          </a:ln>
        </p:spPr>
        <p:txBody>
          <a:bodyPr/>
          <a:lstStyle/>
          <a:p>
            <a:endParaRPr lang="en-GB"/>
          </a:p>
        </p:txBody>
      </p:sp>
      <p:sp>
        <p:nvSpPr>
          <p:cNvPr id="72" name="Text 10">
            <a:extLst>
              <a:ext uri="{FF2B5EF4-FFF2-40B4-BE49-F238E27FC236}">
                <a16:creationId xmlns:a16="http://schemas.microsoft.com/office/drawing/2014/main" id="{5162CB4B-581B-7F8B-8A6B-D9F40AB06F0C}"/>
              </a:ext>
            </a:extLst>
          </p:cNvPr>
          <p:cNvSpPr/>
          <p:nvPr/>
        </p:nvSpPr>
        <p:spPr>
          <a:xfrm>
            <a:off x="2221992" y="987552"/>
            <a:ext cx="1417320" cy="41148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£1.5m</a:t>
            </a:r>
            <a:endParaRPr lang="en-US" sz="2000" dirty="0"/>
          </a:p>
        </p:txBody>
      </p:sp>
      <p:sp>
        <p:nvSpPr>
          <p:cNvPr id="73" name="Text 11">
            <a:extLst>
              <a:ext uri="{FF2B5EF4-FFF2-40B4-BE49-F238E27FC236}">
                <a16:creationId xmlns:a16="http://schemas.microsoft.com/office/drawing/2014/main" id="{E1D9E46F-A648-62D8-B626-4E8EE1B46768}"/>
              </a:ext>
            </a:extLst>
          </p:cNvPr>
          <p:cNvSpPr/>
          <p:nvPr/>
        </p:nvSpPr>
        <p:spPr>
          <a:xfrm>
            <a:off x="2221992" y="1417320"/>
            <a:ext cx="1417320" cy="256032"/>
          </a:xfrm>
          <a:prstGeom prst="rect">
            <a:avLst/>
          </a:prstGeom>
          <a:noFill/>
          <a:ln/>
        </p:spPr>
        <p:txBody>
          <a:bodyPr wrap="square" lIns="0" tIns="0" rIns="0" bIns="0" rtlCol="0" anchor="ctr"/>
          <a:lstStyle/>
          <a:p>
            <a:pPr marL="0" indent="0">
              <a:buNone/>
            </a:pPr>
            <a:r>
              <a:rPr lang="en-US" sz="1100" kern="0" spc="50" dirty="0">
                <a:solidFill>
                  <a:srgbClr val="9990AA"/>
                </a:solidFill>
                <a:latin typeface="Barlow" pitchFamily="34" charset="0"/>
                <a:ea typeface="Barlow" pitchFamily="34" charset="-122"/>
                <a:cs typeface="Barlow" pitchFamily="34" charset="-120"/>
              </a:rPr>
              <a:t>ADJ. EBITDA FY2025</a:t>
            </a:r>
            <a:endParaRPr lang="en-US" sz="1100" dirty="0"/>
          </a:p>
        </p:txBody>
      </p:sp>
      <p:sp>
        <p:nvSpPr>
          <p:cNvPr id="74" name="Shape 12">
            <a:extLst>
              <a:ext uri="{FF2B5EF4-FFF2-40B4-BE49-F238E27FC236}">
                <a16:creationId xmlns:a16="http://schemas.microsoft.com/office/drawing/2014/main" id="{B741040D-12BE-68BE-23C1-61D85251A46B}"/>
              </a:ext>
            </a:extLst>
          </p:cNvPr>
          <p:cNvSpPr/>
          <p:nvPr/>
        </p:nvSpPr>
        <p:spPr>
          <a:xfrm>
            <a:off x="3776472" y="960120"/>
            <a:ext cx="1600200" cy="804672"/>
          </a:xfrm>
          <a:prstGeom prst="rect">
            <a:avLst/>
          </a:prstGeom>
          <a:solidFill>
            <a:srgbClr val="FFFFFF"/>
          </a:solidFill>
          <a:ln w="12700">
            <a:solidFill>
              <a:srgbClr val="FFFFFF"/>
            </a:solidFill>
            <a:prstDash val="solid"/>
          </a:ln>
        </p:spPr>
        <p:txBody>
          <a:bodyPr/>
          <a:lstStyle/>
          <a:p>
            <a:endParaRPr lang="en-GB"/>
          </a:p>
        </p:txBody>
      </p:sp>
      <p:sp>
        <p:nvSpPr>
          <p:cNvPr id="75" name="Shape 13">
            <a:extLst>
              <a:ext uri="{FF2B5EF4-FFF2-40B4-BE49-F238E27FC236}">
                <a16:creationId xmlns:a16="http://schemas.microsoft.com/office/drawing/2014/main" id="{6272E563-74B6-27C0-DB90-E27FC8C062A0}"/>
              </a:ext>
            </a:extLst>
          </p:cNvPr>
          <p:cNvSpPr/>
          <p:nvPr/>
        </p:nvSpPr>
        <p:spPr>
          <a:xfrm>
            <a:off x="3776472" y="960120"/>
            <a:ext cx="54864" cy="804672"/>
          </a:xfrm>
          <a:prstGeom prst="rect">
            <a:avLst/>
          </a:prstGeom>
          <a:solidFill>
            <a:srgbClr val="281B3F"/>
          </a:solidFill>
          <a:ln w="12700">
            <a:solidFill>
              <a:srgbClr val="281B3F"/>
            </a:solidFill>
            <a:prstDash val="solid"/>
          </a:ln>
        </p:spPr>
        <p:txBody>
          <a:bodyPr/>
          <a:lstStyle/>
          <a:p>
            <a:endParaRPr lang="en-GB"/>
          </a:p>
        </p:txBody>
      </p:sp>
      <p:sp>
        <p:nvSpPr>
          <p:cNvPr id="76" name="Text 14">
            <a:extLst>
              <a:ext uri="{FF2B5EF4-FFF2-40B4-BE49-F238E27FC236}">
                <a16:creationId xmlns:a16="http://schemas.microsoft.com/office/drawing/2014/main" id="{60BC2F0F-833E-361F-7E81-7B6FB67738D2}"/>
              </a:ext>
            </a:extLst>
          </p:cNvPr>
          <p:cNvSpPr/>
          <p:nvPr/>
        </p:nvSpPr>
        <p:spPr>
          <a:xfrm>
            <a:off x="3904488" y="987552"/>
            <a:ext cx="1417320" cy="41148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8.9%</a:t>
            </a:r>
            <a:endParaRPr lang="en-US" sz="2000" dirty="0"/>
          </a:p>
        </p:txBody>
      </p:sp>
      <p:sp>
        <p:nvSpPr>
          <p:cNvPr id="77" name="Text 15">
            <a:extLst>
              <a:ext uri="{FF2B5EF4-FFF2-40B4-BE49-F238E27FC236}">
                <a16:creationId xmlns:a16="http://schemas.microsoft.com/office/drawing/2014/main" id="{DF05E505-AA47-C339-6D5F-9901A814AF20}"/>
              </a:ext>
            </a:extLst>
          </p:cNvPr>
          <p:cNvSpPr/>
          <p:nvPr/>
        </p:nvSpPr>
        <p:spPr>
          <a:xfrm>
            <a:off x="3904488" y="1417320"/>
            <a:ext cx="1417320" cy="256032"/>
          </a:xfrm>
          <a:prstGeom prst="rect">
            <a:avLst/>
          </a:prstGeom>
          <a:noFill/>
          <a:ln/>
        </p:spPr>
        <p:txBody>
          <a:bodyPr wrap="square" lIns="0" tIns="0" rIns="0" bIns="0" rtlCol="0" anchor="ctr"/>
          <a:lstStyle/>
          <a:p>
            <a:pPr marL="0" indent="0">
              <a:buNone/>
            </a:pPr>
            <a:r>
              <a:rPr lang="en-US" sz="1100" kern="0" spc="50" dirty="0">
                <a:solidFill>
                  <a:srgbClr val="9990AA"/>
                </a:solidFill>
                <a:latin typeface="Barlow" pitchFamily="34" charset="0"/>
                <a:ea typeface="Barlow" pitchFamily="34" charset="-122"/>
                <a:cs typeface="Barlow" pitchFamily="34" charset="-120"/>
              </a:rPr>
              <a:t>EBITDA MARGIN FY2025</a:t>
            </a:r>
            <a:endParaRPr lang="en-US" sz="1100" dirty="0"/>
          </a:p>
        </p:txBody>
      </p:sp>
      <p:sp>
        <p:nvSpPr>
          <p:cNvPr id="78" name="Shape 16">
            <a:extLst>
              <a:ext uri="{FF2B5EF4-FFF2-40B4-BE49-F238E27FC236}">
                <a16:creationId xmlns:a16="http://schemas.microsoft.com/office/drawing/2014/main" id="{35474FB5-64B3-986D-F4FB-2421C29392D1}"/>
              </a:ext>
            </a:extLst>
          </p:cNvPr>
          <p:cNvSpPr/>
          <p:nvPr/>
        </p:nvSpPr>
        <p:spPr>
          <a:xfrm>
            <a:off x="5458968" y="960120"/>
            <a:ext cx="1600200" cy="804672"/>
          </a:xfrm>
          <a:prstGeom prst="rect">
            <a:avLst/>
          </a:prstGeom>
          <a:solidFill>
            <a:srgbClr val="FFFFFF"/>
          </a:solidFill>
          <a:ln w="12700">
            <a:solidFill>
              <a:srgbClr val="FFFFFF"/>
            </a:solidFill>
            <a:prstDash val="solid"/>
          </a:ln>
        </p:spPr>
        <p:txBody>
          <a:bodyPr/>
          <a:lstStyle/>
          <a:p>
            <a:endParaRPr lang="en-GB"/>
          </a:p>
        </p:txBody>
      </p:sp>
      <p:sp>
        <p:nvSpPr>
          <p:cNvPr id="79" name="Shape 17">
            <a:extLst>
              <a:ext uri="{FF2B5EF4-FFF2-40B4-BE49-F238E27FC236}">
                <a16:creationId xmlns:a16="http://schemas.microsoft.com/office/drawing/2014/main" id="{0C534D34-DE88-F837-BFC2-F056D44587D4}"/>
              </a:ext>
            </a:extLst>
          </p:cNvPr>
          <p:cNvSpPr/>
          <p:nvPr/>
        </p:nvSpPr>
        <p:spPr>
          <a:xfrm>
            <a:off x="5458968" y="960120"/>
            <a:ext cx="54864" cy="804672"/>
          </a:xfrm>
          <a:prstGeom prst="rect">
            <a:avLst/>
          </a:prstGeom>
          <a:solidFill>
            <a:srgbClr val="281B3F"/>
          </a:solidFill>
          <a:ln w="12700">
            <a:solidFill>
              <a:srgbClr val="281B3F"/>
            </a:solidFill>
            <a:prstDash val="solid"/>
          </a:ln>
        </p:spPr>
        <p:txBody>
          <a:bodyPr/>
          <a:lstStyle/>
          <a:p>
            <a:endParaRPr lang="en-GB"/>
          </a:p>
        </p:txBody>
      </p:sp>
      <p:sp>
        <p:nvSpPr>
          <p:cNvPr id="80" name="Text 18">
            <a:extLst>
              <a:ext uri="{FF2B5EF4-FFF2-40B4-BE49-F238E27FC236}">
                <a16:creationId xmlns:a16="http://schemas.microsoft.com/office/drawing/2014/main" id="{38184E8F-BAE7-AEE5-30B1-F9747DE0A267}"/>
              </a:ext>
            </a:extLst>
          </p:cNvPr>
          <p:cNvSpPr/>
          <p:nvPr/>
        </p:nvSpPr>
        <p:spPr>
          <a:xfrm>
            <a:off x="5586984" y="987552"/>
            <a:ext cx="1417320" cy="41148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£0.6m</a:t>
            </a:r>
            <a:endParaRPr lang="en-US" sz="2000" dirty="0"/>
          </a:p>
        </p:txBody>
      </p:sp>
      <p:sp>
        <p:nvSpPr>
          <p:cNvPr id="81" name="Text 19">
            <a:extLst>
              <a:ext uri="{FF2B5EF4-FFF2-40B4-BE49-F238E27FC236}">
                <a16:creationId xmlns:a16="http://schemas.microsoft.com/office/drawing/2014/main" id="{E39F67EF-D5A3-CD5D-9457-15F9E7510C7C}"/>
              </a:ext>
            </a:extLst>
          </p:cNvPr>
          <p:cNvSpPr/>
          <p:nvPr/>
        </p:nvSpPr>
        <p:spPr>
          <a:xfrm>
            <a:off x="5586984" y="1417320"/>
            <a:ext cx="1417320" cy="256032"/>
          </a:xfrm>
          <a:prstGeom prst="rect">
            <a:avLst/>
          </a:prstGeom>
          <a:noFill/>
          <a:ln/>
        </p:spPr>
        <p:txBody>
          <a:bodyPr wrap="square" lIns="0" tIns="0" rIns="0" bIns="0" rtlCol="0" anchor="ctr"/>
          <a:lstStyle/>
          <a:p>
            <a:pPr marL="0" indent="0">
              <a:buNone/>
            </a:pPr>
            <a:r>
              <a:rPr lang="en-US" sz="1100" kern="0" spc="50" dirty="0">
                <a:solidFill>
                  <a:srgbClr val="9990AA"/>
                </a:solidFill>
                <a:latin typeface="Barlow" pitchFamily="34" charset="0"/>
                <a:ea typeface="Barlow" pitchFamily="34" charset="-122"/>
                <a:cs typeface="Barlow" pitchFamily="34" charset="-120"/>
              </a:rPr>
              <a:t>CAPEX FY2025</a:t>
            </a:r>
            <a:endParaRPr lang="en-US" sz="1100" dirty="0"/>
          </a:p>
        </p:txBody>
      </p:sp>
      <p:sp>
        <p:nvSpPr>
          <p:cNvPr id="82" name="Shape 20">
            <a:extLst>
              <a:ext uri="{FF2B5EF4-FFF2-40B4-BE49-F238E27FC236}">
                <a16:creationId xmlns:a16="http://schemas.microsoft.com/office/drawing/2014/main" id="{26BDA59A-162E-A83C-2E7A-DF9D54C709F4}"/>
              </a:ext>
            </a:extLst>
          </p:cNvPr>
          <p:cNvSpPr/>
          <p:nvPr/>
        </p:nvSpPr>
        <p:spPr>
          <a:xfrm>
            <a:off x="7141464" y="960120"/>
            <a:ext cx="1600200" cy="804672"/>
          </a:xfrm>
          <a:prstGeom prst="rect">
            <a:avLst/>
          </a:prstGeom>
          <a:solidFill>
            <a:srgbClr val="FFFFFF"/>
          </a:solidFill>
          <a:ln w="12700">
            <a:solidFill>
              <a:srgbClr val="FFFFFF"/>
            </a:solidFill>
            <a:prstDash val="solid"/>
          </a:ln>
        </p:spPr>
        <p:txBody>
          <a:bodyPr/>
          <a:lstStyle/>
          <a:p>
            <a:endParaRPr lang="en-GB"/>
          </a:p>
        </p:txBody>
      </p:sp>
      <p:sp>
        <p:nvSpPr>
          <p:cNvPr id="83" name="Shape 21">
            <a:extLst>
              <a:ext uri="{FF2B5EF4-FFF2-40B4-BE49-F238E27FC236}">
                <a16:creationId xmlns:a16="http://schemas.microsoft.com/office/drawing/2014/main" id="{999D14DA-8359-1DCE-19CC-6A94F0B9BF24}"/>
              </a:ext>
            </a:extLst>
          </p:cNvPr>
          <p:cNvSpPr/>
          <p:nvPr/>
        </p:nvSpPr>
        <p:spPr>
          <a:xfrm>
            <a:off x="7141464" y="960120"/>
            <a:ext cx="54864" cy="804672"/>
          </a:xfrm>
          <a:prstGeom prst="rect">
            <a:avLst/>
          </a:prstGeom>
          <a:solidFill>
            <a:srgbClr val="281B3F"/>
          </a:solidFill>
          <a:ln w="12700">
            <a:solidFill>
              <a:srgbClr val="281B3F"/>
            </a:solidFill>
            <a:prstDash val="solid"/>
          </a:ln>
        </p:spPr>
        <p:txBody>
          <a:bodyPr/>
          <a:lstStyle/>
          <a:p>
            <a:endParaRPr lang="en-GB"/>
          </a:p>
        </p:txBody>
      </p:sp>
      <p:sp>
        <p:nvSpPr>
          <p:cNvPr id="84" name="Text 22">
            <a:extLst>
              <a:ext uri="{FF2B5EF4-FFF2-40B4-BE49-F238E27FC236}">
                <a16:creationId xmlns:a16="http://schemas.microsoft.com/office/drawing/2014/main" id="{CDDDFCF0-4A77-7706-0141-5DD8DB4CF170}"/>
              </a:ext>
            </a:extLst>
          </p:cNvPr>
          <p:cNvSpPr/>
          <p:nvPr/>
        </p:nvSpPr>
        <p:spPr>
          <a:xfrm>
            <a:off x="7269480" y="987552"/>
            <a:ext cx="1417320" cy="41148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0.1x</a:t>
            </a:r>
            <a:endParaRPr lang="en-US" sz="2000" dirty="0"/>
          </a:p>
        </p:txBody>
      </p:sp>
      <p:sp>
        <p:nvSpPr>
          <p:cNvPr id="85" name="Text 23">
            <a:extLst>
              <a:ext uri="{FF2B5EF4-FFF2-40B4-BE49-F238E27FC236}">
                <a16:creationId xmlns:a16="http://schemas.microsoft.com/office/drawing/2014/main" id="{4BCC2829-B4FD-6F81-7CC7-7EDCA235A7BB}"/>
              </a:ext>
            </a:extLst>
          </p:cNvPr>
          <p:cNvSpPr/>
          <p:nvPr/>
        </p:nvSpPr>
        <p:spPr>
          <a:xfrm>
            <a:off x="7269480" y="1417320"/>
            <a:ext cx="1417320" cy="256032"/>
          </a:xfrm>
          <a:prstGeom prst="rect">
            <a:avLst/>
          </a:prstGeom>
          <a:noFill/>
          <a:ln/>
        </p:spPr>
        <p:txBody>
          <a:bodyPr wrap="square" lIns="0" tIns="0" rIns="0" bIns="0" rtlCol="0" anchor="ctr"/>
          <a:lstStyle/>
          <a:p>
            <a:pPr marL="0" indent="0">
              <a:buNone/>
            </a:pPr>
            <a:r>
              <a:rPr lang="en-US" sz="1100" kern="0" spc="50" dirty="0">
                <a:solidFill>
                  <a:srgbClr val="9990AA"/>
                </a:solidFill>
                <a:latin typeface="Barlow" pitchFamily="34" charset="0"/>
                <a:ea typeface="Barlow" pitchFamily="34" charset="-122"/>
                <a:cs typeface="Barlow" pitchFamily="34" charset="-120"/>
              </a:rPr>
              <a:t>NET DEBT / EBITDA</a:t>
            </a:r>
            <a:endParaRPr lang="en-US" sz="1100" dirty="0"/>
          </a:p>
        </p:txBody>
      </p:sp>
      <p:graphicFrame>
        <p:nvGraphicFramePr>
          <p:cNvPr id="86" name="Chart 0">
            <a:extLst>
              <a:ext uri="{FF2B5EF4-FFF2-40B4-BE49-F238E27FC236}">
                <a16:creationId xmlns:a16="http://schemas.microsoft.com/office/drawing/2014/main" id="{10FE1B47-AA94-6579-82FB-6A740D048243}"/>
              </a:ext>
            </a:extLst>
          </p:cNvPr>
          <p:cNvGraphicFramePr/>
          <p:nvPr>
            <p:extLst>
              <p:ext uri="{D42A27DB-BD31-4B8C-83A1-F6EECF244321}">
                <p14:modId xmlns:p14="http://schemas.microsoft.com/office/powerpoint/2010/main" val="1261006865"/>
              </p:ext>
            </p:extLst>
          </p:nvPr>
        </p:nvGraphicFramePr>
        <p:xfrm>
          <a:off x="411480" y="1920240"/>
          <a:ext cx="4023360" cy="26974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7" name="Chart 1">
            <a:extLst>
              <a:ext uri="{FF2B5EF4-FFF2-40B4-BE49-F238E27FC236}">
                <a16:creationId xmlns:a16="http://schemas.microsoft.com/office/drawing/2014/main" id="{BA90528D-C934-7AFA-F76E-A06EF74F47A7}"/>
              </a:ext>
            </a:extLst>
          </p:cNvPr>
          <p:cNvGraphicFramePr/>
          <p:nvPr>
            <p:extLst>
              <p:ext uri="{D42A27DB-BD31-4B8C-83A1-F6EECF244321}">
                <p14:modId xmlns:p14="http://schemas.microsoft.com/office/powerpoint/2010/main" val="208005511"/>
              </p:ext>
            </p:extLst>
          </p:nvPr>
        </p:nvGraphicFramePr>
        <p:xfrm>
          <a:off x="4709160" y="1920240"/>
          <a:ext cx="4023360" cy="2697480"/>
        </p:xfrm>
        <a:graphic>
          <a:graphicData uri="http://schemas.openxmlformats.org/drawingml/2006/chart">
            <c:chart xmlns:c="http://schemas.openxmlformats.org/drawingml/2006/chart" xmlns:r="http://schemas.openxmlformats.org/officeDocument/2006/relationships" r:id="rId4"/>
          </a:graphicData>
        </a:graphic>
      </p:graphicFrame>
      <p:sp>
        <p:nvSpPr>
          <p:cNvPr id="88" name="Text 24">
            <a:extLst>
              <a:ext uri="{FF2B5EF4-FFF2-40B4-BE49-F238E27FC236}">
                <a16:creationId xmlns:a16="http://schemas.microsoft.com/office/drawing/2014/main" id="{2682AFD9-1C0B-7B0E-252E-7567CAF0CB59}"/>
              </a:ext>
            </a:extLst>
          </p:cNvPr>
          <p:cNvSpPr/>
          <p:nvPr/>
        </p:nvSpPr>
        <p:spPr>
          <a:xfrm>
            <a:off x="411480" y="4645152"/>
            <a:ext cx="8321040" cy="201168"/>
          </a:xfrm>
          <a:prstGeom prst="rect">
            <a:avLst/>
          </a:prstGeom>
          <a:noFill/>
          <a:ln/>
        </p:spPr>
        <p:txBody>
          <a:bodyPr wrap="square" lIns="0" tIns="0" rIns="0" bIns="0" rtlCol="0" anchor="ctr"/>
          <a:lstStyle/>
          <a:p>
            <a:pPr marL="0" indent="0">
              <a:buNone/>
            </a:pPr>
            <a:r>
              <a:rPr lang="en-US" sz="600" dirty="0">
                <a:solidFill>
                  <a:srgbClr val="9990AA"/>
                </a:solidFill>
                <a:latin typeface="Barlow" pitchFamily="34" charset="0"/>
                <a:ea typeface="Barlow" pitchFamily="34" charset="-122"/>
                <a:cs typeface="Barlow" pitchFamily="34" charset="-120"/>
              </a:rPr>
              <a:t>Revenue stable at £16.4–17.0m across FY2022–FY2025. EBITDA margin compressed from 11.6% to 8.9% over the period, reflecting macroeconomic headwinds including commodity price volatility and cost inflation. PBT of £0.36m in FY2025 reflects rising depreciation on the 2020 facility investment. Source: Companies House filings FY2022–FY2025.</a:t>
            </a:r>
            <a:endParaRPr lang="en-US" sz="600" dirty="0"/>
          </a:p>
        </p:txBody>
      </p:sp>
      <p:sp>
        <p:nvSpPr>
          <p:cNvPr id="89" name="Shape 25">
            <a:extLst>
              <a:ext uri="{FF2B5EF4-FFF2-40B4-BE49-F238E27FC236}">
                <a16:creationId xmlns:a16="http://schemas.microsoft.com/office/drawing/2014/main" id="{AB230189-A5DC-8B37-64FD-315F551CABB2}"/>
              </a:ext>
            </a:extLst>
          </p:cNvPr>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90" name="Text 26">
            <a:extLst>
              <a:ext uri="{FF2B5EF4-FFF2-40B4-BE49-F238E27FC236}">
                <a16:creationId xmlns:a16="http://schemas.microsoft.com/office/drawing/2014/main" id="{2FF10520-4591-006D-24DE-CF18BCF911C5}"/>
              </a:ext>
            </a:extLst>
          </p:cNvPr>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91" name="Text 27">
            <a:extLst>
              <a:ext uri="{FF2B5EF4-FFF2-40B4-BE49-F238E27FC236}">
                <a16:creationId xmlns:a16="http://schemas.microsoft.com/office/drawing/2014/main" id="{6756E253-F371-1DB0-A129-35973988889D}"/>
              </a:ext>
            </a:extLst>
          </p:cNvPr>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11480" y="292608"/>
            <a:ext cx="64008" cy="457200"/>
          </a:xfrm>
          <a:prstGeom prst="rect">
            <a:avLst/>
          </a:prstGeom>
          <a:solidFill>
            <a:srgbClr val="281B3F"/>
          </a:solidFill>
          <a:ln w="12700">
            <a:solidFill>
              <a:srgbClr val="281B3F"/>
            </a:solidFill>
            <a:prstDash val="solid"/>
          </a:ln>
        </p:spPr>
        <p:txBody>
          <a:bodyPr/>
          <a:lstStyle/>
          <a:p>
            <a:endParaRPr lang="en-GB"/>
          </a:p>
        </p:txBody>
      </p:sp>
      <p:sp>
        <p:nvSpPr>
          <p:cNvPr id="3" name="Text 1"/>
          <p:cNvSpPr/>
          <p:nvPr/>
        </p:nvSpPr>
        <p:spPr>
          <a:xfrm>
            <a:off x="566928" y="292608"/>
            <a:ext cx="6858000" cy="457200"/>
          </a:xfrm>
          <a:prstGeom prst="rect">
            <a:avLst/>
          </a:prstGeom>
          <a:noFill/>
          <a:ln/>
        </p:spPr>
        <p:txBody>
          <a:bodyPr wrap="square" lIns="0" tIns="0" rIns="0" bIns="0" rtlCol="0" anchor="ctr"/>
          <a:lstStyle/>
          <a:p>
            <a:pPr marL="0" indent="0">
              <a:buNone/>
            </a:pPr>
            <a:r>
              <a:rPr lang="en-US" sz="2000" b="1" dirty="0">
                <a:solidFill>
                  <a:srgbClr val="281B3F"/>
                </a:solidFill>
                <a:latin typeface="Barlow Condensed" pitchFamily="34" charset="0"/>
                <a:ea typeface="Barlow Condensed" pitchFamily="34" charset="-122"/>
                <a:cs typeface="Barlow Condensed" pitchFamily="34" charset="-120"/>
              </a:rPr>
              <a:t>Strategy &amp; Growth Plan</a:t>
            </a:r>
            <a:endParaRPr lang="en-US" sz="2000" dirty="0"/>
          </a:p>
        </p:txBody>
      </p:sp>
      <p:sp>
        <p:nvSpPr>
          <p:cNvPr id="4" name="Text 2"/>
          <p:cNvSpPr/>
          <p:nvPr/>
        </p:nvSpPr>
        <p:spPr>
          <a:xfrm>
            <a:off x="6858000" y="338328"/>
            <a:ext cx="1874520" cy="320040"/>
          </a:xfrm>
          <a:prstGeom prst="rect">
            <a:avLst/>
          </a:prstGeom>
          <a:noFill/>
          <a:ln/>
        </p:spPr>
        <p:txBody>
          <a:bodyPr wrap="square" lIns="0" tIns="0" rIns="0" bIns="0" rtlCol="0" anchor="ctr"/>
          <a:lstStyle/>
          <a:p>
            <a:pPr marL="0" indent="0" algn="r">
              <a:buNone/>
            </a:pPr>
            <a:r>
              <a:rPr lang="en-US" sz="800" b="1" kern="0" spc="200" dirty="0">
                <a:solidFill>
                  <a:srgbClr val="34D4C2"/>
                </a:solidFill>
                <a:latin typeface="Barlow Condensed" pitchFamily="34" charset="0"/>
                <a:ea typeface="Barlow Condensed" pitchFamily="34" charset="-122"/>
                <a:cs typeface="Barlow Condensed" pitchFamily="34" charset="-120"/>
              </a:rPr>
              <a:t>SARALA SYSTEMS</a:t>
            </a:r>
            <a:endParaRPr lang="en-US" sz="800" dirty="0"/>
          </a:p>
        </p:txBody>
      </p:sp>
      <p:sp>
        <p:nvSpPr>
          <p:cNvPr id="5" name="Shape 3"/>
          <p:cNvSpPr/>
          <p:nvPr/>
        </p:nvSpPr>
        <p:spPr>
          <a:xfrm>
            <a:off x="411480" y="822960"/>
            <a:ext cx="8321040" cy="27432"/>
          </a:xfrm>
          <a:prstGeom prst="rect">
            <a:avLst/>
          </a:prstGeom>
          <a:solidFill>
            <a:srgbClr val="281B3F"/>
          </a:solidFill>
          <a:ln w="12700">
            <a:solidFill>
              <a:srgbClr val="281B3F"/>
            </a:solidFill>
            <a:prstDash val="solid"/>
          </a:ln>
        </p:spPr>
        <p:txBody>
          <a:bodyPr/>
          <a:lstStyle/>
          <a:p>
            <a:endParaRPr lang="en-GB"/>
          </a:p>
        </p:txBody>
      </p:sp>
      <p:sp>
        <p:nvSpPr>
          <p:cNvPr id="6" name="Shape 4"/>
          <p:cNvSpPr/>
          <p:nvPr/>
        </p:nvSpPr>
        <p:spPr>
          <a:xfrm>
            <a:off x="411480" y="978408"/>
            <a:ext cx="4087368" cy="1901952"/>
          </a:xfrm>
          <a:prstGeom prst="rect">
            <a:avLst/>
          </a:prstGeom>
          <a:solidFill>
            <a:srgbClr val="F5F4F7"/>
          </a:solidFill>
          <a:ln w="12700">
            <a:solidFill>
              <a:srgbClr val="F5F4F7"/>
            </a:solidFill>
            <a:prstDash val="solid"/>
          </a:ln>
        </p:spPr>
        <p:txBody>
          <a:bodyPr/>
          <a:lstStyle/>
          <a:p>
            <a:endParaRPr lang="en-GB" dirty="0"/>
          </a:p>
        </p:txBody>
      </p:sp>
      <p:sp>
        <p:nvSpPr>
          <p:cNvPr id="7" name="Shape 5"/>
          <p:cNvSpPr/>
          <p:nvPr/>
        </p:nvSpPr>
        <p:spPr>
          <a:xfrm>
            <a:off x="411480" y="978408"/>
            <a:ext cx="64008" cy="1901952"/>
          </a:xfrm>
          <a:prstGeom prst="rect">
            <a:avLst/>
          </a:prstGeom>
          <a:solidFill>
            <a:srgbClr val="34D4C2"/>
          </a:solidFill>
          <a:ln w="12700">
            <a:solidFill>
              <a:srgbClr val="34D4C2"/>
            </a:solidFill>
            <a:prstDash val="solid"/>
          </a:ln>
        </p:spPr>
        <p:txBody>
          <a:bodyPr/>
          <a:lstStyle/>
          <a:p>
            <a:endParaRPr lang="en-GB"/>
          </a:p>
        </p:txBody>
      </p:sp>
      <p:sp>
        <p:nvSpPr>
          <p:cNvPr id="8" name="Text 6"/>
          <p:cNvSpPr/>
          <p:nvPr/>
        </p:nvSpPr>
        <p:spPr>
          <a:xfrm>
            <a:off x="576072" y="1088136"/>
            <a:ext cx="3831336" cy="228600"/>
          </a:xfrm>
          <a:prstGeom prst="rect">
            <a:avLst/>
          </a:prstGeom>
          <a:noFill/>
          <a:ln/>
        </p:spPr>
        <p:txBody>
          <a:bodyPr wrap="square" lIns="0" tIns="0" rIns="0" bIns="0" rtlCol="0" anchor="ctr"/>
          <a:lstStyle/>
          <a:p>
            <a:pPr marL="0" indent="0">
              <a:buNone/>
            </a:pPr>
            <a:r>
              <a:rPr lang="en-US" b="1" kern="0" spc="50" dirty="0">
                <a:solidFill>
                  <a:srgbClr val="281B3F"/>
                </a:solidFill>
                <a:latin typeface="Barlow Condensed" pitchFamily="34" charset="0"/>
                <a:ea typeface="Barlow Condensed" pitchFamily="34" charset="-122"/>
                <a:cs typeface="Barlow Condensed" pitchFamily="34" charset="-120"/>
              </a:rPr>
              <a:t>STRATEGIC VISION</a:t>
            </a:r>
            <a:endParaRPr lang="en-US" dirty="0"/>
          </a:p>
        </p:txBody>
      </p:sp>
      <p:sp>
        <p:nvSpPr>
          <p:cNvPr id="9" name="Text 7"/>
          <p:cNvSpPr/>
          <p:nvPr/>
        </p:nvSpPr>
        <p:spPr>
          <a:xfrm>
            <a:off x="576072" y="1362456"/>
            <a:ext cx="3831336" cy="1389888"/>
          </a:xfrm>
          <a:prstGeom prst="rect">
            <a:avLst/>
          </a:prstGeom>
          <a:noFill/>
          <a:ln/>
        </p:spPr>
        <p:txBody>
          <a:bodyPr wrap="square" lIns="0" tIns="0" rIns="0" bIns="0" rtlCol="0" anchor="t"/>
          <a:lstStyle/>
          <a:p>
            <a:pPr marL="0" indent="0">
              <a:buNone/>
            </a:pPr>
            <a:r>
              <a:rPr lang="en-US" sz="1050" dirty="0">
                <a:solidFill>
                  <a:srgbClr val="444444"/>
                </a:solidFill>
                <a:latin typeface="Barlow" pitchFamily="34" charset="0"/>
                <a:ea typeface="Barlow" pitchFamily="34" charset="-122"/>
                <a:cs typeface="Barlow" pitchFamily="34" charset="-120"/>
              </a:rPr>
              <a:t>The Directors will continue to address risks and opportunities presented to the business and expect the general level of activity to result in a satisfactory trading result in the forthcoming year. The Company will continue to invest in training and welfare to help increase the workforce and strengthen the business.</a:t>
            </a:r>
            <a:endParaRPr lang="en-US" sz="1050" dirty="0"/>
          </a:p>
        </p:txBody>
      </p:sp>
      <p:sp>
        <p:nvSpPr>
          <p:cNvPr id="10" name="Shape 8"/>
          <p:cNvSpPr/>
          <p:nvPr/>
        </p:nvSpPr>
        <p:spPr>
          <a:xfrm>
            <a:off x="4581144" y="978408"/>
            <a:ext cx="4087368" cy="1901952"/>
          </a:xfrm>
          <a:prstGeom prst="rect">
            <a:avLst/>
          </a:prstGeom>
          <a:solidFill>
            <a:srgbClr val="F5F4F7"/>
          </a:solidFill>
          <a:ln w="12700">
            <a:solidFill>
              <a:srgbClr val="F5F4F7"/>
            </a:solidFill>
            <a:prstDash val="solid"/>
          </a:ln>
        </p:spPr>
        <p:txBody>
          <a:bodyPr/>
          <a:lstStyle/>
          <a:p>
            <a:endParaRPr lang="en-GB"/>
          </a:p>
        </p:txBody>
      </p:sp>
      <p:sp>
        <p:nvSpPr>
          <p:cNvPr id="11" name="Shape 9"/>
          <p:cNvSpPr/>
          <p:nvPr/>
        </p:nvSpPr>
        <p:spPr>
          <a:xfrm>
            <a:off x="4581144" y="978408"/>
            <a:ext cx="64008" cy="1901952"/>
          </a:xfrm>
          <a:prstGeom prst="rect">
            <a:avLst/>
          </a:prstGeom>
          <a:solidFill>
            <a:srgbClr val="34D4C2"/>
          </a:solidFill>
          <a:ln w="12700">
            <a:solidFill>
              <a:srgbClr val="34D4C2"/>
            </a:solidFill>
            <a:prstDash val="solid"/>
          </a:ln>
        </p:spPr>
        <p:txBody>
          <a:bodyPr/>
          <a:lstStyle/>
          <a:p>
            <a:endParaRPr lang="en-GB"/>
          </a:p>
        </p:txBody>
      </p:sp>
      <p:sp>
        <p:nvSpPr>
          <p:cNvPr id="12" name="Text 10"/>
          <p:cNvSpPr/>
          <p:nvPr/>
        </p:nvSpPr>
        <p:spPr>
          <a:xfrm>
            <a:off x="4745736" y="1088136"/>
            <a:ext cx="3831336" cy="228600"/>
          </a:xfrm>
          <a:prstGeom prst="rect">
            <a:avLst/>
          </a:prstGeom>
          <a:noFill/>
          <a:ln/>
        </p:spPr>
        <p:txBody>
          <a:bodyPr wrap="square" lIns="0" tIns="0" rIns="0" bIns="0" rtlCol="0" anchor="ctr"/>
          <a:lstStyle/>
          <a:p>
            <a:pPr marL="0" indent="0">
              <a:buNone/>
            </a:pPr>
            <a:r>
              <a:rPr lang="en-US" b="1" kern="0" spc="50" dirty="0">
                <a:solidFill>
                  <a:srgbClr val="281B3F"/>
                </a:solidFill>
                <a:latin typeface="Barlow Condensed" pitchFamily="34" charset="0"/>
                <a:ea typeface="Barlow Condensed" pitchFamily="34" charset="-122"/>
                <a:cs typeface="Barlow Condensed" pitchFamily="34" charset="-120"/>
              </a:rPr>
              <a:t>PRODUCTS &amp; SERVICES</a:t>
            </a:r>
            <a:endParaRPr lang="en-US" dirty="0"/>
          </a:p>
        </p:txBody>
      </p:sp>
      <p:sp>
        <p:nvSpPr>
          <p:cNvPr id="13" name="Text 11"/>
          <p:cNvSpPr/>
          <p:nvPr/>
        </p:nvSpPr>
        <p:spPr>
          <a:xfrm>
            <a:off x="4745736" y="1362456"/>
            <a:ext cx="3831336" cy="1389888"/>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[DATA PACK REQUIRED — product and service development priorities to be provided by management prior to distribution.]</a:t>
            </a:r>
            <a:endParaRPr lang="en-US" sz="1100" dirty="0"/>
          </a:p>
        </p:txBody>
      </p:sp>
      <p:sp>
        <p:nvSpPr>
          <p:cNvPr id="14" name="Shape 12"/>
          <p:cNvSpPr/>
          <p:nvPr/>
        </p:nvSpPr>
        <p:spPr>
          <a:xfrm>
            <a:off x="411480" y="2962656"/>
            <a:ext cx="4087368" cy="1901952"/>
          </a:xfrm>
          <a:prstGeom prst="rect">
            <a:avLst/>
          </a:prstGeom>
          <a:solidFill>
            <a:srgbClr val="F5F4F7"/>
          </a:solidFill>
          <a:ln w="12700">
            <a:solidFill>
              <a:srgbClr val="F5F4F7"/>
            </a:solidFill>
            <a:prstDash val="solid"/>
          </a:ln>
        </p:spPr>
        <p:txBody>
          <a:bodyPr/>
          <a:lstStyle/>
          <a:p>
            <a:endParaRPr lang="en-GB" dirty="0"/>
          </a:p>
        </p:txBody>
      </p:sp>
      <p:sp>
        <p:nvSpPr>
          <p:cNvPr id="15" name="Shape 13"/>
          <p:cNvSpPr/>
          <p:nvPr/>
        </p:nvSpPr>
        <p:spPr>
          <a:xfrm>
            <a:off x="411480" y="2962656"/>
            <a:ext cx="64008" cy="1901952"/>
          </a:xfrm>
          <a:prstGeom prst="rect">
            <a:avLst/>
          </a:prstGeom>
          <a:solidFill>
            <a:srgbClr val="34D4C2"/>
          </a:solidFill>
          <a:ln w="12700">
            <a:solidFill>
              <a:srgbClr val="34D4C2"/>
            </a:solidFill>
            <a:prstDash val="solid"/>
          </a:ln>
        </p:spPr>
        <p:txBody>
          <a:bodyPr/>
          <a:lstStyle/>
          <a:p>
            <a:endParaRPr lang="en-GB"/>
          </a:p>
        </p:txBody>
      </p:sp>
      <p:sp>
        <p:nvSpPr>
          <p:cNvPr id="16" name="Text 14"/>
          <p:cNvSpPr/>
          <p:nvPr/>
        </p:nvSpPr>
        <p:spPr>
          <a:xfrm>
            <a:off x="576072" y="3072384"/>
            <a:ext cx="3831336" cy="228600"/>
          </a:xfrm>
          <a:prstGeom prst="rect">
            <a:avLst/>
          </a:prstGeom>
          <a:noFill/>
          <a:ln/>
        </p:spPr>
        <p:txBody>
          <a:bodyPr wrap="square" lIns="0" tIns="0" rIns="0" bIns="0" rtlCol="0" anchor="ctr"/>
          <a:lstStyle/>
          <a:p>
            <a:pPr marL="0" indent="0">
              <a:buNone/>
            </a:pPr>
            <a:r>
              <a:rPr lang="en-US" b="1" kern="0" spc="50" dirty="0">
                <a:solidFill>
                  <a:srgbClr val="281B3F"/>
                </a:solidFill>
                <a:latin typeface="Barlow Condensed" pitchFamily="34" charset="0"/>
                <a:ea typeface="Barlow Condensed" pitchFamily="34" charset="-122"/>
                <a:cs typeface="Barlow Condensed" pitchFamily="34" charset="-120"/>
              </a:rPr>
              <a:t>OPERATIONS &amp; SCALE</a:t>
            </a:r>
            <a:endParaRPr lang="en-US" dirty="0"/>
          </a:p>
        </p:txBody>
      </p:sp>
      <p:sp>
        <p:nvSpPr>
          <p:cNvPr id="17" name="Text 15"/>
          <p:cNvSpPr/>
          <p:nvPr/>
        </p:nvSpPr>
        <p:spPr>
          <a:xfrm>
            <a:off x="576072" y="3346704"/>
            <a:ext cx="3831336" cy="1389888"/>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Operating from a purpose-built £4m, 90,000 sq ft facility in Grantham invested by CorpAcq in 2020. The facility provides the operational infrastructure to support accelerated growth. Subject to ongoing management of macroeconomic headwinds including US trade tariffs, commodity price volatility and cost inflation.</a:t>
            </a:r>
            <a:endParaRPr lang="en-US" sz="1100" dirty="0"/>
          </a:p>
        </p:txBody>
      </p:sp>
      <p:sp>
        <p:nvSpPr>
          <p:cNvPr id="18" name="Shape 16"/>
          <p:cNvSpPr/>
          <p:nvPr/>
        </p:nvSpPr>
        <p:spPr>
          <a:xfrm>
            <a:off x="4581144" y="2962656"/>
            <a:ext cx="4087368" cy="1901952"/>
          </a:xfrm>
          <a:prstGeom prst="rect">
            <a:avLst/>
          </a:prstGeom>
          <a:solidFill>
            <a:srgbClr val="F5F4F7"/>
          </a:solidFill>
          <a:ln w="12700">
            <a:solidFill>
              <a:srgbClr val="F5F4F7"/>
            </a:solidFill>
            <a:prstDash val="solid"/>
          </a:ln>
        </p:spPr>
        <p:txBody>
          <a:bodyPr/>
          <a:lstStyle/>
          <a:p>
            <a:endParaRPr lang="en-GB"/>
          </a:p>
        </p:txBody>
      </p:sp>
      <p:sp>
        <p:nvSpPr>
          <p:cNvPr id="19" name="Shape 17"/>
          <p:cNvSpPr/>
          <p:nvPr/>
        </p:nvSpPr>
        <p:spPr>
          <a:xfrm>
            <a:off x="4581144" y="2962656"/>
            <a:ext cx="64008" cy="1901952"/>
          </a:xfrm>
          <a:prstGeom prst="rect">
            <a:avLst/>
          </a:prstGeom>
          <a:solidFill>
            <a:srgbClr val="34D4C2"/>
          </a:solidFill>
          <a:ln w="12700">
            <a:solidFill>
              <a:srgbClr val="34D4C2"/>
            </a:solidFill>
            <a:prstDash val="solid"/>
          </a:ln>
        </p:spPr>
        <p:txBody>
          <a:bodyPr/>
          <a:lstStyle/>
          <a:p>
            <a:endParaRPr lang="en-GB"/>
          </a:p>
        </p:txBody>
      </p:sp>
      <p:sp>
        <p:nvSpPr>
          <p:cNvPr id="20" name="Text 18"/>
          <p:cNvSpPr/>
          <p:nvPr/>
        </p:nvSpPr>
        <p:spPr>
          <a:xfrm>
            <a:off x="4745736" y="3072384"/>
            <a:ext cx="3831336" cy="228600"/>
          </a:xfrm>
          <a:prstGeom prst="rect">
            <a:avLst/>
          </a:prstGeom>
          <a:noFill/>
          <a:ln/>
        </p:spPr>
        <p:txBody>
          <a:bodyPr wrap="square" lIns="0" tIns="0" rIns="0" bIns="0" rtlCol="0" anchor="ctr"/>
          <a:lstStyle/>
          <a:p>
            <a:pPr marL="0" indent="0">
              <a:buNone/>
            </a:pPr>
            <a:r>
              <a:rPr lang="en-US" b="1" kern="0" spc="50" dirty="0">
                <a:solidFill>
                  <a:srgbClr val="281B3F"/>
                </a:solidFill>
                <a:latin typeface="Barlow Condensed" pitchFamily="34" charset="0"/>
                <a:ea typeface="Barlow Condensed" pitchFamily="34" charset="-122"/>
                <a:cs typeface="Barlow Condensed" pitchFamily="34" charset="-120"/>
              </a:rPr>
              <a:t>PLATFORM INVESTMENT</a:t>
            </a:r>
            <a:endParaRPr lang="en-US" dirty="0"/>
          </a:p>
        </p:txBody>
      </p:sp>
      <p:sp>
        <p:nvSpPr>
          <p:cNvPr id="21" name="Text 19"/>
          <p:cNvSpPr/>
          <p:nvPr/>
        </p:nvSpPr>
        <p:spPr>
          <a:xfrm>
            <a:off x="4745736" y="3346704"/>
            <a:ext cx="3831336" cy="1389888"/>
          </a:xfrm>
          <a:prstGeom prst="rect">
            <a:avLst/>
          </a:prstGeom>
          <a:noFill/>
          <a:ln/>
        </p:spPr>
        <p:txBody>
          <a:bodyPr wrap="square" lIns="0" tIns="0" rIns="0" bIns="0" rtlCol="0" anchor="t"/>
          <a:lstStyle/>
          <a:p>
            <a:pPr marL="0" indent="0">
              <a:buNone/>
            </a:pPr>
            <a:r>
              <a:rPr lang="en-US" sz="1100" dirty="0">
                <a:solidFill>
                  <a:srgbClr val="444444"/>
                </a:solidFill>
                <a:latin typeface="Barlow" pitchFamily="34" charset="0"/>
                <a:ea typeface="Barlow" pitchFamily="34" charset="-122"/>
                <a:cs typeface="Barlow" pitchFamily="34" charset="-120"/>
              </a:rPr>
              <a:t>In 2018 the company became part of the CorpAcq Ltd investment group and joined its £600m portfolio of diverse manufacturing and service companies. CorpAcq has invested heavily in 2 Recycling, enabling the business to operate more safely and grow at a faster rate than was possible in its previous premises.</a:t>
            </a:r>
            <a:endParaRPr lang="en-US" sz="1100" dirty="0"/>
          </a:p>
        </p:txBody>
      </p:sp>
      <p:sp>
        <p:nvSpPr>
          <p:cNvPr id="22" name="Shape 20"/>
          <p:cNvSpPr/>
          <p:nvPr/>
        </p:nvSpPr>
        <p:spPr>
          <a:xfrm>
            <a:off x="0" y="4892040"/>
            <a:ext cx="9144000" cy="251460"/>
          </a:xfrm>
          <a:prstGeom prst="rect">
            <a:avLst/>
          </a:prstGeom>
          <a:solidFill>
            <a:srgbClr val="281B3F"/>
          </a:solidFill>
          <a:ln w="12700">
            <a:solidFill>
              <a:srgbClr val="281B3F"/>
            </a:solidFill>
            <a:prstDash val="solid"/>
          </a:ln>
        </p:spPr>
        <p:txBody>
          <a:bodyPr/>
          <a:lstStyle/>
          <a:p>
            <a:endParaRPr lang="en-GB"/>
          </a:p>
        </p:txBody>
      </p:sp>
      <p:sp>
        <p:nvSpPr>
          <p:cNvPr id="23" name="Text 21"/>
          <p:cNvSpPr/>
          <p:nvPr/>
        </p:nvSpPr>
        <p:spPr>
          <a:xfrm>
            <a:off x="411480" y="4914900"/>
            <a:ext cx="6858000" cy="201168"/>
          </a:xfrm>
          <a:prstGeom prst="rect">
            <a:avLst/>
          </a:prstGeom>
          <a:noFill/>
          <a:ln/>
        </p:spPr>
        <p:txBody>
          <a:bodyPr wrap="square" lIns="0" tIns="0" rIns="0" bIns="0" rtlCol="0" anchor="ctr"/>
          <a:lstStyle/>
          <a:p>
            <a:pPr marL="0" indent="0">
              <a:buNone/>
            </a:pPr>
            <a:r>
              <a:rPr lang="en-US" sz="600" dirty="0">
                <a:solidFill>
                  <a:srgbClr val="888899"/>
                </a:solidFill>
                <a:latin typeface="Barlow" pitchFamily="34" charset="0"/>
                <a:ea typeface="Barlow" pitchFamily="34" charset="-122"/>
                <a:cs typeface="Barlow" pitchFamily="34" charset="-120"/>
              </a:rPr>
              <a:t>STRICTLY CONFIDENTIAL — NOT FOR DISTRIBUTION  ·  2 Recycling Limited  |  Information Memorandum  |  FY2025</a:t>
            </a:r>
            <a:endParaRPr lang="en-US" sz="600" dirty="0"/>
          </a:p>
        </p:txBody>
      </p:sp>
      <p:sp>
        <p:nvSpPr>
          <p:cNvPr id="24" name="Text 22"/>
          <p:cNvSpPr/>
          <p:nvPr/>
        </p:nvSpPr>
        <p:spPr>
          <a:xfrm>
            <a:off x="7315200" y="4914900"/>
            <a:ext cx="1417320" cy="201168"/>
          </a:xfrm>
          <a:prstGeom prst="rect">
            <a:avLst/>
          </a:prstGeom>
          <a:noFill/>
          <a:ln/>
        </p:spPr>
        <p:txBody>
          <a:bodyPr wrap="square" lIns="0" tIns="0" rIns="0" bIns="0" rtlCol="0" anchor="ctr"/>
          <a:lstStyle/>
          <a:p>
            <a:pPr marL="0" indent="0" algn="r">
              <a:buNone/>
            </a:pPr>
            <a:r>
              <a:rPr lang="en-US" sz="600" b="1" kern="0" spc="100" dirty="0">
                <a:solidFill>
                  <a:srgbClr val="34D4C2"/>
                </a:solidFill>
                <a:latin typeface="Barlow Condensed" pitchFamily="34" charset="0"/>
                <a:ea typeface="Barlow Condensed" pitchFamily="34" charset="-122"/>
                <a:cs typeface="Barlow Condensed" pitchFamily="34" charset="-120"/>
              </a:rPr>
              <a:t>SARALA SYSTEMS</a:t>
            </a:r>
            <a:endParaRPr lang="en-US" sz="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TotalTime>
  <Words>2175</Words>
  <Application>Microsoft Office PowerPoint</Application>
  <PresentationFormat>On-screen Show (16:9)</PresentationFormat>
  <Paragraphs>263</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Barlow</vt:lpstr>
      <vt:lpstr>Barlow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Recycling Limited — Information Memorandum FY2025</dc:title>
  <dc:subject>PptxGenJS Presentation</dc:subject>
  <dc:creator>PptxGenJS</dc:creator>
  <cp:lastModifiedBy>James Hobson</cp:lastModifiedBy>
  <cp:revision>2</cp:revision>
  <dcterms:created xsi:type="dcterms:W3CDTF">2026-05-20T15:53:23Z</dcterms:created>
  <dcterms:modified xsi:type="dcterms:W3CDTF">2026-05-20T16:52:26Z</dcterms:modified>
</cp:coreProperties>
</file>